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5" r:id="rId4"/>
    <p:sldId id="266" r:id="rId5"/>
    <p:sldId id="258" r:id="rId6"/>
    <p:sldId id="261" r:id="rId7"/>
    <p:sldId id="259" r:id="rId8"/>
    <p:sldId id="267" r:id="rId9"/>
    <p:sldId id="260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2E55E-B5DE-47AB-929D-EECBEC6D5272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707F2-16FF-499E-B7CF-8A62D81FB1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647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707F2-16FF-499E-B7CF-8A62D81FB1A2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748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1D7-A042-4A62-BD61-70028827DBA7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7B9FA-0DCB-4B5F-8995-E538E4C2CA4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1D7-A042-4A62-BD61-70028827DBA7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B9FA-0DCB-4B5F-8995-E538E4C2CA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1D7-A042-4A62-BD61-70028827DBA7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B9FA-0DCB-4B5F-8995-E538E4C2CA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1D7-A042-4A62-BD61-70028827DBA7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B9FA-0DCB-4B5F-8995-E538E4C2CA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1D7-A042-4A62-BD61-70028827DBA7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B9FA-0DCB-4B5F-8995-E538E4C2CA4A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1D7-A042-4A62-BD61-70028827DBA7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B9FA-0DCB-4B5F-8995-E538E4C2CA4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1D7-A042-4A62-BD61-70028827DBA7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B9FA-0DCB-4B5F-8995-E538E4C2CA4A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1D7-A042-4A62-BD61-70028827DBA7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B9FA-0DCB-4B5F-8995-E538E4C2CA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1D7-A042-4A62-BD61-70028827DBA7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B9FA-0DCB-4B5F-8995-E538E4C2CA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1D7-A042-4A62-BD61-70028827DBA7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B9FA-0DCB-4B5F-8995-E538E4C2CA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1D7-A042-4A62-BD61-70028827DBA7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B9FA-0DCB-4B5F-8995-E538E4C2CA4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4D31D7-A042-4A62-BD61-70028827DBA7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307B9FA-0DCB-4B5F-8995-E538E4C2CA4A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d.com/talks/sir_ken_robinson_bring_on_the_revolution" TargetMode="External"/><Relationship Id="rId3" Type="http://schemas.openxmlformats.org/officeDocument/2006/relationships/hyperlink" Target="https://.european-agency.org/" TargetMode="External"/><Relationship Id="rId7" Type="http://schemas.openxmlformats.org/officeDocument/2006/relationships/hyperlink" Target="https://www.tablexia.cz/encyclopedia/3/" TargetMode="External"/><Relationship Id="rId2" Type="http://schemas.openxmlformats.org/officeDocument/2006/relationships/hyperlink" Target="http://www.specialneedsparents.ie/assets/Guidelines-on-the-Individual-Educational-Plan-Proces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.gov.nl.ca/edu/k12/studentsupportservices/publications/TeachingStudentsGiftedTalented.pdf" TargetMode="External"/><Relationship Id="rId5" Type="http://schemas.openxmlformats.org/officeDocument/2006/relationships/hyperlink" Target="http://ncse.ie/wp-content/uploads/2014/10/ChildrenWithSpecialEdNeeds1.pdf" TargetMode="External"/><Relationship Id="rId4" Type="http://schemas.openxmlformats.org/officeDocument/2006/relationships/hyperlink" Target="https://www.kit.org/what-we-do/inclusion-resource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Djeca s posebnim potrebama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Prag, 11. travnja – 15. travnja 2018.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657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166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</a:t>
            </a:r>
            <a:r>
              <a:rPr lang="hr-HR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www.specialneedsparents.ie/assets/Guidelines-on-the-Individual-Educational-Plan-Process.pdf</a:t>
            </a:r>
            <a:endParaRPr lang="hr-HR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https://.european-agency.org/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https://www.kit.org/what-we-do/inclusion-resources/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http://ncse.ie/wp-content/uploads/2014/10/ChildrenWithSpecialEdNeeds1.pdf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http://</a:t>
            </a:r>
            <a:r>
              <a:rPr lang="hr-HR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www.ed.gov.nl.ca/edu/k12/studentsupportservices/publications/TeachingStudentsGiftedTalented.pdf</a:t>
            </a:r>
            <a:endParaRPr lang="hr-HR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https://www.tablexia.cz/encyclopedia/3/</a:t>
            </a:r>
            <a:endParaRPr lang="hr-HR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8"/>
              </a:rPr>
              <a:t>https://</a:t>
            </a:r>
            <a:r>
              <a:rPr lang="hr-HR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8"/>
              </a:rPr>
              <a:t>www.ted.com/talks/sir_ken_robinson_bring_on_the_revolution</a:t>
            </a:r>
            <a:endParaRPr lang="hr-HR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hr-HR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89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17032"/>
            <a:ext cx="8229600" cy="1600200"/>
          </a:xfrm>
        </p:spPr>
        <p:txBody>
          <a:bodyPr/>
          <a:lstStyle/>
          <a:p>
            <a:r>
              <a:rPr lang="hr-HR" sz="3200" dirty="0" smtClean="0"/>
              <a:t>Hvala na pažnji!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9911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63488"/>
          </a:xfrm>
        </p:spPr>
        <p:txBody>
          <a:bodyPr/>
          <a:lstStyle/>
          <a:p>
            <a:pPr algn="l"/>
            <a:r>
              <a:rPr lang="hr-HR" sz="2400" dirty="0" smtClean="0"/>
              <a:t>Literatura: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1800" dirty="0" smtClean="0"/>
              <a:t>Bechyňová, L. (2018), Introduction</a:t>
            </a:r>
          </a:p>
          <a:p>
            <a:pPr marL="0" indent="0">
              <a:buNone/>
            </a:pPr>
            <a:r>
              <a:rPr lang="hr-HR" sz="1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Bechyňová, L. (</a:t>
            </a:r>
            <a:r>
              <a:rPr lang="hr-HR" sz="1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2017), </a:t>
            </a:r>
            <a:r>
              <a:rPr lang="en-US" sz="1800" dirty="0" smtClean="0"/>
              <a:t>Project </a:t>
            </a:r>
            <a:r>
              <a:rPr lang="en-US" sz="1800" dirty="0"/>
              <a:t>based learning </a:t>
            </a:r>
            <a:r>
              <a:rPr lang="en-US" sz="1800" dirty="0" smtClean="0"/>
              <a:t>(</a:t>
            </a:r>
            <a:r>
              <a:rPr lang="en-US" sz="1800" dirty="0"/>
              <a:t>and cross curricular activity in an inclusive classroom)</a:t>
            </a:r>
          </a:p>
          <a:p>
            <a:pPr marL="0" indent="0">
              <a:buNone/>
            </a:pPr>
            <a:r>
              <a:rPr lang="hr-HR" sz="1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Bechyňová, L. (</a:t>
            </a:r>
            <a:r>
              <a:rPr lang="hr-HR" sz="1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2018), </a:t>
            </a:r>
            <a:r>
              <a:rPr lang="en-US" sz="1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Information easy to read and understand</a:t>
            </a:r>
          </a:p>
          <a:p>
            <a:pPr marL="0" indent="0">
              <a:buNone/>
            </a:pPr>
            <a:r>
              <a:rPr lang="en-US" sz="1800" dirty="0" err="1"/>
              <a:t>Bechyňová</a:t>
            </a:r>
            <a:r>
              <a:rPr lang="en-US" sz="1800" dirty="0"/>
              <a:t>, L. (2018), Creating and using the individual plan for students with special needs</a:t>
            </a:r>
          </a:p>
          <a:p>
            <a:pPr marL="0" indent="0">
              <a:buNone/>
            </a:pPr>
            <a:r>
              <a:rPr lang="hr-HR" sz="1800" dirty="0" smtClean="0"/>
              <a:t>Sabolová, K. (2017), </a:t>
            </a:r>
            <a:r>
              <a:rPr lang="en-US" sz="1800" dirty="0"/>
              <a:t>Communication and Cooperation </a:t>
            </a:r>
            <a:br>
              <a:rPr lang="en-US" sz="1800" dirty="0"/>
            </a:br>
            <a:r>
              <a:rPr lang="en-US" sz="1800" dirty="0"/>
              <a:t>with Parents and </a:t>
            </a:r>
            <a:r>
              <a:rPr lang="en-US" sz="1800" dirty="0" err="1" smtClean="0"/>
              <a:t>Famil</a:t>
            </a:r>
            <a:r>
              <a:rPr lang="hr-HR" sz="1800" dirty="0" smtClean="0"/>
              <a:t>y</a:t>
            </a:r>
          </a:p>
          <a:p>
            <a:pPr marL="0" indent="0">
              <a:buNone/>
            </a:pPr>
            <a:r>
              <a:rPr lang="hr-HR" sz="1800" dirty="0"/>
              <a:t>Bechyňová, L. (2018), </a:t>
            </a:r>
            <a:r>
              <a:rPr lang="en-US" sz="1800" dirty="0"/>
              <a:t>Activities for gifted and talented </a:t>
            </a:r>
            <a:r>
              <a:rPr lang="en-US" sz="1800" dirty="0" smtClean="0"/>
              <a:t>children</a:t>
            </a:r>
            <a:endParaRPr lang="hr-HR" sz="1800" dirty="0" smtClean="0"/>
          </a:p>
          <a:p>
            <a:pPr marL="0" indent="0">
              <a:buNone/>
            </a:pPr>
            <a:r>
              <a:rPr lang="hr-HR" sz="1800" dirty="0"/>
              <a:t>Bechyňová, L. (2018), </a:t>
            </a:r>
            <a:r>
              <a:rPr lang="en-US" sz="1800" dirty="0" smtClean="0"/>
              <a:t>Structural </a:t>
            </a:r>
            <a:r>
              <a:rPr lang="en-US" sz="1800" dirty="0"/>
              <a:t>learning for students with autism</a:t>
            </a:r>
          </a:p>
          <a:p>
            <a:pPr marL="0" indent="0">
              <a:buNone/>
            </a:pPr>
            <a:r>
              <a:rPr lang="hr-HR" sz="1800" dirty="0" smtClean="0"/>
              <a:t>Šichova, A. (2018), Special needs children</a:t>
            </a:r>
          </a:p>
          <a:p>
            <a:pPr marL="0" indent="0">
              <a:buNone/>
            </a:pPr>
            <a:r>
              <a:rPr lang="hr-HR" sz="1800" dirty="0"/>
              <a:t>Šichova, A. (</a:t>
            </a:r>
            <a:r>
              <a:rPr lang="hr-HR" sz="1800" dirty="0" smtClean="0"/>
              <a:t>2017), </a:t>
            </a:r>
            <a:r>
              <a:rPr lang="en-US" sz="1800" dirty="0" smtClean="0"/>
              <a:t>Introduction</a:t>
            </a:r>
            <a:r>
              <a:rPr lang="en-US" sz="1800" dirty="0"/>
              <a:t>, Integration and inclusion, exclusion, mainstreaming, identification risks, factors and </a:t>
            </a:r>
            <a:r>
              <a:rPr lang="en-US" sz="1800" dirty="0" smtClean="0"/>
              <a:t>barriers</a:t>
            </a:r>
            <a:endParaRPr lang="hr-HR" sz="1800" dirty="0" smtClean="0"/>
          </a:p>
          <a:p>
            <a:pPr marL="0" indent="0">
              <a:buNone/>
            </a:pPr>
            <a:r>
              <a:rPr lang="hr-HR" sz="1800" dirty="0"/>
              <a:t>Šichova, A. (2018), </a:t>
            </a:r>
            <a:r>
              <a:rPr lang="en-US" sz="1800" dirty="0" smtClean="0"/>
              <a:t>Experiential </a:t>
            </a:r>
            <a:r>
              <a:rPr lang="en-US" sz="1800" dirty="0"/>
              <a:t>Learning, Creative Thinking, Task Based Learning</a:t>
            </a:r>
            <a:endParaRPr lang="hr-HR" sz="1800" dirty="0" smtClean="0"/>
          </a:p>
          <a:p>
            <a:pPr marL="0" indent="0">
              <a:buNone/>
            </a:pPr>
            <a:r>
              <a:rPr lang="hr-HR" sz="1800" dirty="0"/>
              <a:t>[Powerpoint prezentacije održane na tečaju </a:t>
            </a:r>
            <a:r>
              <a:rPr lang="hr-HR" sz="1800" dirty="0" smtClean="0"/>
              <a:t>Djeca s posebnim potrebama održanom 16. </a:t>
            </a:r>
            <a:r>
              <a:rPr lang="hr-HR" sz="1800" dirty="0"/>
              <a:t>– </a:t>
            </a:r>
            <a:r>
              <a:rPr lang="hr-HR" sz="1800" dirty="0" smtClean="0"/>
              <a:t>20. 4. 2018. </a:t>
            </a:r>
            <a:r>
              <a:rPr lang="hr-HR" sz="1800" dirty="0"/>
              <a:t>u Pragu]</a:t>
            </a:r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0138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600200"/>
          </a:xfrm>
        </p:spPr>
        <p:txBody>
          <a:bodyPr>
            <a:normAutofit/>
          </a:bodyPr>
          <a:lstStyle/>
          <a:p>
            <a:r>
              <a:rPr lang="hr-HR" dirty="0" smtClean="0"/>
              <a:t>Tko su djeca s posebnim potrebama?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3771781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smtClean="0"/>
              <a:t>Djeca s teškoćama su:</a:t>
            </a:r>
          </a:p>
          <a:p>
            <a:pPr lvl="1">
              <a:buFont typeface="Wingdings" pitchFamily="2" charset="2"/>
              <a:buChar char="Ø"/>
            </a:pPr>
            <a:r>
              <a:rPr lang="hr-HR" sz="2400" dirty="0" smtClean="0"/>
              <a:t>djeca s teškoćama u razvoju</a:t>
            </a:r>
          </a:p>
          <a:p>
            <a:pPr lvl="1">
              <a:buFont typeface="Wingdings" pitchFamily="2" charset="2"/>
              <a:buChar char="Ø"/>
            </a:pPr>
            <a:r>
              <a:rPr lang="hr-HR" sz="2400" dirty="0" smtClean="0"/>
              <a:t>djeca s poteškoćama u učenju</a:t>
            </a:r>
          </a:p>
          <a:p>
            <a:pPr lvl="1">
              <a:buFont typeface="Wingdings" pitchFamily="2" charset="2"/>
              <a:buChar char="Ø"/>
            </a:pPr>
            <a:r>
              <a:rPr lang="hr-HR" sz="2400" dirty="0" smtClean="0"/>
              <a:t>djeca s emocionalnim problemima</a:t>
            </a:r>
          </a:p>
          <a:p>
            <a:pPr lvl="1">
              <a:buFont typeface="Wingdings" pitchFamily="2" charset="2"/>
              <a:buChar char="Ø"/>
            </a:pPr>
            <a:r>
              <a:rPr lang="hr-HR" sz="2400" dirty="0" smtClean="0"/>
              <a:t>djeca s problemima u ponašanju</a:t>
            </a:r>
          </a:p>
          <a:p>
            <a:pPr lvl="1">
              <a:buFont typeface="Wingdings" pitchFamily="2" charset="2"/>
              <a:buChar char="Ø"/>
            </a:pPr>
            <a:r>
              <a:rPr lang="hr-HR" sz="2400" dirty="0" smtClean="0"/>
              <a:t>djeca s teškoćama uvjetovanim socijalnim, ekonomskim, kulturnim i jezičnim čimbenicima </a:t>
            </a:r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b="1" dirty="0" smtClean="0"/>
              <a:t>Talentirana i darovita djeca</a:t>
            </a:r>
          </a:p>
          <a:p>
            <a:pPr lvl="1">
              <a:buFont typeface="Wingdings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12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intati\nikola_goga\dica_pos_pot\dpp\IMG_20180417_1118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5" t="8435" r="4899" b="9628"/>
          <a:stretch/>
        </p:blipFill>
        <p:spPr bwMode="auto">
          <a:xfrm>
            <a:off x="971600" y="836712"/>
            <a:ext cx="7196269" cy="51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r>
              <a:rPr lang="hr-HR" sz="3200" dirty="0" smtClean="0"/>
              <a:t>Očekivanja polaznika tečaja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3"/>
          <a:stretch/>
        </p:blipFill>
        <p:spPr>
          <a:xfrm>
            <a:off x="2843808" y="1916832"/>
            <a:ext cx="3394472" cy="3733800"/>
          </a:xfrm>
        </p:spPr>
      </p:pic>
    </p:spTree>
    <p:extLst>
      <p:ext uri="{BB962C8B-B14F-4D97-AF65-F5344CB8AC3E}">
        <p14:creationId xmlns:p14="http://schemas.microsoft.com/office/powerpoint/2010/main" val="4303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52728" cy="786036"/>
          </a:xfrm>
        </p:spPr>
        <p:txBody>
          <a:bodyPr/>
          <a:lstStyle/>
          <a:p>
            <a:r>
              <a:rPr lang="hr-HR" sz="3200" dirty="0" smtClean="0"/>
              <a:t>Standardizirani sustav</a:t>
            </a:r>
            <a:endParaRPr lang="hr-HR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192688" cy="4928537"/>
          </a:xfrm>
        </p:spPr>
      </p:pic>
    </p:spTree>
    <p:extLst>
      <p:ext uri="{BB962C8B-B14F-4D97-AF65-F5344CB8AC3E}">
        <p14:creationId xmlns:p14="http://schemas.microsoft.com/office/powerpoint/2010/main" val="14040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printati\nikola_goga\dica_pos_pot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3" y="260648"/>
            <a:ext cx="5838298" cy="227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printati\nikola_goga\dica_pos_pot\potrebe dje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51" y="2539008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4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r>
              <a:rPr lang="hr-HR" sz="3200" dirty="0" smtClean="0"/>
              <a:t>Vrste</a:t>
            </a:r>
            <a:r>
              <a:rPr lang="hr-HR" dirty="0" smtClean="0"/>
              <a:t> </a:t>
            </a:r>
            <a:r>
              <a:rPr lang="hr-HR" sz="3200" dirty="0" smtClean="0"/>
              <a:t>uključivanja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10" y="1766331"/>
            <a:ext cx="6930579" cy="4193701"/>
          </a:xfrm>
        </p:spPr>
      </p:pic>
    </p:spTree>
    <p:extLst>
      <p:ext uri="{BB962C8B-B14F-4D97-AF65-F5344CB8AC3E}">
        <p14:creationId xmlns:p14="http://schemas.microsoft.com/office/powerpoint/2010/main" val="25982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024336" cy="40324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7273" r="2575" b="14949"/>
          <a:stretch/>
        </p:blipFill>
        <p:spPr>
          <a:xfrm>
            <a:off x="4211960" y="3380370"/>
            <a:ext cx="4680520" cy="318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1" t="7071" r="14697" b="11919"/>
          <a:stretch/>
        </p:blipFill>
        <p:spPr>
          <a:xfrm>
            <a:off x="3995936" y="116632"/>
            <a:ext cx="358998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5760640"/>
          </a:xfrm>
        </p:spPr>
        <p:txBody>
          <a:bodyPr>
            <a:normAutofit/>
          </a:bodyPr>
          <a:lstStyle/>
          <a:p>
            <a:r>
              <a:rPr lang="hr-HR" b="1" dirty="0" smtClean="0"/>
              <a:t>Individualni planovi: </a:t>
            </a:r>
            <a:r>
              <a:rPr lang="hr-HR" dirty="0" smtClean="0"/>
              <a:t>napravljeni prema sposobnostima i potrebama djece</a:t>
            </a:r>
          </a:p>
          <a:p>
            <a:r>
              <a:rPr lang="hr-HR" b="1" dirty="0" smtClean="0"/>
              <a:t>Suradnja s roditeljima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b="1" dirty="0" smtClean="0"/>
              <a:t>Učenje projektima</a:t>
            </a:r>
            <a:r>
              <a:rPr lang="hr-HR" dirty="0" smtClean="0"/>
              <a:t>: potiče motivaciju i samopouzdanje, kreativno i kritičko mišljenje</a:t>
            </a:r>
          </a:p>
          <a:p>
            <a:r>
              <a:rPr lang="hr-HR" b="1" dirty="0" smtClean="0"/>
              <a:t>ICT</a:t>
            </a:r>
            <a:r>
              <a:rPr lang="hr-HR" dirty="0" smtClean="0"/>
              <a:t> kao motivacija</a:t>
            </a:r>
            <a:endParaRPr lang="hr-HR" dirty="0"/>
          </a:p>
        </p:txBody>
      </p:sp>
      <p:pic>
        <p:nvPicPr>
          <p:cNvPr id="2050" name="Picture 2" descr="D:\printati\nikola_goga\dica_pos_pot\suradnja_roditelj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42481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112</TotalTime>
  <Words>196</Words>
  <Application>Microsoft Office PowerPoint</Application>
  <PresentationFormat>Prikaz na zaslonu (4:3)</PresentationFormat>
  <Paragraphs>48</Paragraphs>
  <Slides>12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Executive</vt:lpstr>
      <vt:lpstr>Djeca s posebnim potrebama</vt:lpstr>
      <vt:lpstr>Tko su djeca s posebnim potrebama?</vt:lpstr>
      <vt:lpstr>PowerPoint prezentacija</vt:lpstr>
      <vt:lpstr>Očekivanja polaznika tečaja</vt:lpstr>
      <vt:lpstr>Standardizirani sustav</vt:lpstr>
      <vt:lpstr>PowerPoint prezentacija</vt:lpstr>
      <vt:lpstr>Vrste uključivanja</vt:lpstr>
      <vt:lpstr>PowerPoint prezentacija</vt:lpstr>
      <vt:lpstr>PowerPoint prezentacija</vt:lpstr>
      <vt:lpstr>PowerPoint prezentacija</vt:lpstr>
      <vt:lpstr>Hvala na pažnji!</vt:lpstr>
      <vt:lpstr>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Djeca s posebnim potrebama</dc:title>
  <dc:creator>Ivana</dc:creator>
  <cp:lastModifiedBy>Elvira Vučković</cp:lastModifiedBy>
  <cp:revision>12</cp:revision>
  <dcterms:created xsi:type="dcterms:W3CDTF">2018-06-07T20:24:27Z</dcterms:created>
  <dcterms:modified xsi:type="dcterms:W3CDTF">2018-06-18T17:26:54Z</dcterms:modified>
</cp:coreProperties>
</file>