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5" r:id="rId6"/>
    <p:sldId id="266" r:id="rId7"/>
    <p:sldId id="270" r:id="rId8"/>
    <p:sldId id="292" r:id="rId9"/>
    <p:sldId id="281" r:id="rId10"/>
    <p:sldId id="306" r:id="rId11"/>
    <p:sldId id="280" r:id="rId12"/>
    <p:sldId id="285" r:id="rId13"/>
    <p:sldId id="305" r:id="rId14"/>
    <p:sldId id="307" r:id="rId15"/>
    <p:sldId id="300" r:id="rId16"/>
    <p:sldId id="269" r:id="rId17"/>
    <p:sldId id="262" r:id="rId18"/>
    <p:sldId id="322" r:id="rId19"/>
    <p:sldId id="323" r:id="rId20"/>
    <p:sldId id="287" r:id="rId21"/>
    <p:sldId id="263" r:id="rId22"/>
    <p:sldId id="261" r:id="rId23"/>
    <p:sldId id="273" r:id="rId24"/>
    <p:sldId id="325" r:id="rId25"/>
    <p:sldId id="344" r:id="rId26"/>
    <p:sldId id="352" r:id="rId27"/>
    <p:sldId id="264" r:id="rId28"/>
    <p:sldId id="324" r:id="rId29"/>
    <p:sldId id="353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2F652-FD3A-4338-B4EC-3EA9F3164B1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2E0DB-05A7-425D-95B4-A9064C359C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82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B2C513-5F04-4CBB-B4DD-DA5D5DEDA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705ACB8-A30A-425D-A753-ABBF151E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903BAE-E399-44CC-B3F1-F50905B8D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BCE820-8025-4CCE-A3FA-1A9A6EC3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F3F90A6-2675-4F8B-8B6F-60734E70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565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3B3EA-D759-44EF-A9E4-97BA3BBB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4DC7A03-5C70-497E-AFAF-B4729607D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BC7C181-AD15-4BC2-8068-C2629DD6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EBB4860-5F9D-4048-B6F2-8D9ECD84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092C0FF-CEF7-4D38-8990-231492FB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157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88F5C45-1B69-43F8-A5AD-51B0D20A7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D8AB1B2-AF84-4CA2-87F6-16D5CDD5E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7502BE7-9425-46EB-910B-A3CED4D0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E945AC-91B2-42F4-8A9E-2AC16505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2B6735-335E-4869-8D01-FEF749D9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484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A3C2C8-EBBE-4B62-9022-4E9BA83A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50562D-0D47-48C2-A0EE-7C5F44AFD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23AFA96-9826-4D44-AC3B-C37B1BC1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AF5DF5-E85F-4420-9314-567BB0EF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C3DBC6-66F6-4AA0-9CAE-CAE6725F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848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01A14A-E125-4146-8AD8-96E5866F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527ED3F-7D78-46AB-A79A-D6CC3B75D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BAA5DD3-AAD5-49B7-AA26-8129F2C6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7F76C2-42EF-4B07-A776-FB7AC203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8E899F-497C-4B0A-83FF-1005AA60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7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091BB7-905C-4EA3-9F3D-70D8D8520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BF5614-6FBE-4F71-916B-39062E5CB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03AD8A6-4738-4095-8FD5-84BF4EC82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C325B86-7FA0-4356-8B27-4BDDE54E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67C704D-095F-4EF6-ADA2-72EEA996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DFA95D-1117-48FA-BF87-EE1D4F24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162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E23408-CF0E-4534-BF33-7D15E08C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99055B0-CC70-491D-9D04-EE16F523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649359E-C253-4DA9-A574-512D827E6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06533C4-7558-4B55-B0EB-400073DE0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45B6B69-D9A8-4B72-9884-BC4759B57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DF70C82-1196-4D81-8447-0A373202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CDE9101-AD0F-478F-BAD9-00569A5C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821C905-15BA-467B-A875-59A40C8B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443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2360FA-57FF-49DA-88B1-A14C71CB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1746B7E-E887-458F-9B1E-BB8E2E85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ADD7C36-3325-4C67-8C1A-1AFE82B1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2E9907A-BBE1-49ED-972B-524E9007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59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587DD78-2876-49D3-B87D-502E4B56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60617C5-6F1F-44B6-AD0C-B5C91573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9FAA6D2-F356-4B45-B6E8-04877140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49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1E7C65-1CF1-4AD9-BB93-D48E2E61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61B73B-6F43-43D6-BD3C-72740FFD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B0CB264-C875-4DAF-9DC7-2A8003B53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013EB94-AC6C-4EFC-9DF4-D72FC1B47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CAC7031-E476-4A3F-98F4-562DF7D9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916ADCF-BD64-480F-BEEA-3B78A840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616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935661-969C-4513-8CE2-850CE776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3D05B62-5085-4F7D-8C3C-2C5989FF6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4CE13A1-6D7A-428E-8C31-4A89A50F5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3485496-6CCD-49C5-902D-CCCDA974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721B8EE-5D00-4DE1-B39F-D88D34F4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77A916D-986A-4F92-A597-CE138CB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193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6405537-32E2-44B8-92E3-735550FB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571E698-1046-42CC-98A5-C9B7B627D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B54C12-4D83-4D41-8C02-49C48902C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9331-F891-48EC-8841-3C8540AEB50C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104836-009A-4325-8E5B-3ECB2A35B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9842B0-E929-4999-817A-8D7105E87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105A-6B52-43B7-AF8A-9577828DDB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391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jpeg"/><Relationship Id="rId7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4.jpeg"/><Relationship Id="rId7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jpeg"/><Relationship Id="rId7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7.jpeg"/><Relationship Id="rId9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jpeg"/><Relationship Id="rId7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0.jpeg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wearablemethodology.eu/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hyperlink" Target="https://youtu.be/AOFKqbL0sj4" TargetMode="External"/><Relationship Id="rId5" Type="http://schemas.openxmlformats.org/officeDocument/2006/relationships/image" Target="../media/image42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https://forms.office.com/r/RzGbuQ9qV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http://erasmus.tips/&#8203;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RDWcu3PPWk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ti.com/gendhmfbdz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elvira.vuckovic@skole.h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hyperlink" Target="http://os-pzoranic-nin.skole.hr/english_summary_of_the_web_site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2.jpe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5.jpe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5.jpeg"/><Relationship Id="rId5" Type="http://schemas.openxmlformats.org/officeDocument/2006/relationships/image" Target="../media/image19.jpeg"/><Relationship Id="rId10" Type="http://schemas.openxmlformats.org/officeDocument/2006/relationships/image" Target="../media/image4.pn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3.jpe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C6F287-21E9-4A4B-B6F3-C9FD6E10B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399" y="1460878"/>
            <a:ext cx="9663113" cy="3217673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Erasmus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Days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Primary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„Petar Zoranić” Nin, Croatia</a:t>
            </a:r>
          </a:p>
        </p:txBody>
      </p:sp>
      <p:pic>
        <p:nvPicPr>
          <p:cNvPr id="1030" name="Picture 6" descr="Co-funded by the EU">
            <a:extLst>
              <a:ext uri="{FF2B5EF4-FFF2-40B4-BE49-F238E27FC236}">
                <a16:creationId xmlns:a16="http://schemas.microsoft.com/office/drawing/2014/main" id="{A7EEDD1B-B6A4-4011-BE44-61098865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6652914" cy="13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E27B6766-E9E9-413E-966D-8C29BD2C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383D26-258D-4E51-B430-AACFC03AA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6652914" y="39348"/>
            <a:ext cx="5539086" cy="137855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73F391-3C90-477F-B79E-228B0542C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659109" y="5807428"/>
            <a:ext cx="2646992" cy="1050572"/>
          </a:xfrm>
          <a:prstGeom prst="rect">
            <a:avLst/>
          </a:prstGeom>
        </p:spPr>
      </p:pic>
      <p:pic>
        <p:nvPicPr>
          <p:cNvPr id="103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0F85C61F-41FF-4A02-9E1E-14F7C0AD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5086350"/>
            <a:ext cx="25908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D7ED8B3-9726-4EB0-A262-194FD015D627}"/>
              </a:ext>
            </a:extLst>
          </p:cNvPr>
          <p:cNvSpPr txBox="1"/>
          <p:nvPr/>
        </p:nvSpPr>
        <p:spPr>
          <a:xfrm>
            <a:off x="4942100" y="5027789"/>
            <a:ext cx="287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Elvira Vučković</a:t>
            </a:r>
          </a:p>
          <a:p>
            <a:pPr algn="ctr"/>
            <a:r>
              <a:rPr lang="hr-HR"/>
              <a:t>Project </a:t>
            </a:r>
            <a:r>
              <a:rPr lang="hr-HR" dirty="0" err="1"/>
              <a:t>Coordinator</a:t>
            </a:r>
            <a:endParaRPr lang="hr-HR" dirty="0"/>
          </a:p>
          <a:p>
            <a:pPr algn="ctr"/>
            <a:r>
              <a:rPr lang="hr-HR" dirty="0" err="1"/>
              <a:t>October</a:t>
            </a:r>
            <a:r>
              <a:rPr lang="hr-HR" dirty="0"/>
              <a:t> 14, 2021</a:t>
            </a:r>
          </a:p>
        </p:txBody>
      </p:sp>
    </p:spTree>
    <p:extLst>
      <p:ext uri="{BB962C8B-B14F-4D97-AF65-F5344CB8AC3E}">
        <p14:creationId xmlns:p14="http://schemas.microsoft.com/office/powerpoint/2010/main" val="193661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x_b1143.JPG">
            <a:extLst>
              <a:ext uri="{FF2B5EF4-FFF2-40B4-BE49-F238E27FC236}">
                <a16:creationId xmlns:a16="http://schemas.microsoft.com/office/drawing/2014/main" id="{99DD3EA3-29A5-4DA0-B0F6-B5B0E6A97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31" y="1205994"/>
            <a:ext cx="5043589" cy="15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viseslavova_krstionica3.jpg">
            <a:extLst>
              <a:ext uri="{FF2B5EF4-FFF2-40B4-BE49-F238E27FC236}">
                <a16:creationId xmlns:a16="http://schemas.microsoft.com/office/drawing/2014/main" id="{712B0EC2-A563-4C81-8ABE-F7180D551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3000376"/>
            <a:ext cx="4505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o-funded by the EU">
            <a:extLst>
              <a:ext uri="{FF2B5EF4-FFF2-40B4-BE49-F238E27FC236}">
                <a16:creationId xmlns:a16="http://schemas.microsoft.com/office/drawing/2014/main" id="{A4CF8F82-96FD-4830-8013-B0151F6D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DE76B14F-B794-401D-9310-D2276F39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AAAC091-4ECF-43E2-A912-9B3197477B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AA417EC-0ABE-47D6-BDCF-0B15007A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F41FFA85-1622-4A54-845E-041EC0A8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Nin8.jpg">
            <a:extLst>
              <a:ext uri="{FF2B5EF4-FFF2-40B4-BE49-F238E27FC236}">
                <a16:creationId xmlns:a16="http://schemas.microsoft.com/office/drawing/2014/main" id="{7F60548B-6FBD-42B1-8726-434AB31C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r="2" b="22090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 descr="21.jpg">
            <a:extLst>
              <a:ext uri="{FF2B5EF4-FFF2-40B4-BE49-F238E27FC236}">
                <a16:creationId xmlns:a16="http://schemas.microsoft.com/office/drawing/2014/main" id="{8F8C3587-0F04-4A1F-B6C9-C8A92C4E4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-1" b="27579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o-funded by the EU">
            <a:extLst>
              <a:ext uri="{FF2B5EF4-FFF2-40B4-BE49-F238E27FC236}">
                <a16:creationId xmlns:a16="http://schemas.microsoft.com/office/drawing/2014/main" id="{520E1038-C812-450F-A5A3-A361F7A6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B9B9F70E-B8C2-4843-8566-68BB6DD5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271CFE4-27B5-4C34-8CD1-BF474FACE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E4D4439-49EF-4856-A931-8D0E0A50D8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E38C3923-2450-4BBE-A5DB-BC7F6D3E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ocetna-kraljicina-plaza.jpg">
            <a:extLst>
              <a:ext uri="{FF2B5EF4-FFF2-40B4-BE49-F238E27FC236}">
                <a16:creationId xmlns:a16="http://schemas.microsoft.com/office/drawing/2014/main" id="{715A735E-D7CE-4087-8AC7-59D60632B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857375"/>
            <a:ext cx="76930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o-funded by the EU">
            <a:extLst>
              <a:ext uri="{FF2B5EF4-FFF2-40B4-BE49-F238E27FC236}">
                <a16:creationId xmlns:a16="http://schemas.microsoft.com/office/drawing/2014/main" id="{5B99BBEF-FEC7-407D-879E-B70EAF07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10B0DC09-DAF3-4F19-A442-389983D6B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3C5AAFD-34C9-4EED-A2A2-18E3C1B11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0A54BE2-59FF-4CA7-BCD6-7A29663D1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6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0D3F4514-5818-4CBB-ABD1-54BA0E02A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ninsko-blato.jpg">
            <a:extLst>
              <a:ext uri="{FF2B5EF4-FFF2-40B4-BE49-F238E27FC236}">
                <a16:creationId xmlns:a16="http://schemas.microsoft.com/office/drawing/2014/main" id="{8852716D-A3EE-47EF-86A2-D6B7B513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02" y="1683191"/>
            <a:ext cx="6137747" cy="460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kstniOkvir 1">
            <a:extLst>
              <a:ext uri="{FF2B5EF4-FFF2-40B4-BE49-F238E27FC236}">
                <a16:creationId xmlns:a16="http://schemas.microsoft.com/office/drawing/2014/main" id="{4EFD6135-E627-42B2-9D84-D13AE1A0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450" y="1037078"/>
            <a:ext cx="4895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600" b="1" dirty="0" err="1"/>
              <a:t>Healing</a:t>
            </a:r>
            <a:r>
              <a:rPr lang="hr-HR" altLang="sr-Latn-RS" sz="3600" b="1" dirty="0"/>
              <a:t> </a:t>
            </a:r>
            <a:r>
              <a:rPr lang="hr-HR" altLang="sr-Latn-RS" sz="3600" b="1" dirty="0" err="1"/>
              <a:t>mud</a:t>
            </a:r>
            <a:r>
              <a:rPr lang="hr-HR" altLang="sr-Latn-RS" sz="3600" b="1" dirty="0"/>
              <a:t> (</a:t>
            </a:r>
            <a:r>
              <a:rPr lang="hr-HR" altLang="sr-Latn-RS" sz="3600" b="1" dirty="0" err="1"/>
              <a:t>peloid</a:t>
            </a:r>
            <a:r>
              <a:rPr lang="hr-HR" altLang="sr-Latn-RS" sz="3600" b="1" dirty="0"/>
              <a:t>)</a:t>
            </a:r>
            <a:endParaRPr lang="hr-HR" altLang="sr-Latn-RS" sz="3600" dirty="0"/>
          </a:p>
        </p:txBody>
      </p:sp>
      <p:pic>
        <p:nvPicPr>
          <p:cNvPr id="4" name="Picture 6" descr="Co-funded by the EU">
            <a:extLst>
              <a:ext uri="{FF2B5EF4-FFF2-40B4-BE49-F238E27FC236}">
                <a16:creationId xmlns:a16="http://schemas.microsoft.com/office/drawing/2014/main" id="{542DE14D-F9A6-4ED4-81A8-B73776BF6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FFF64F4C-15A5-4CAA-857A-DA7EA06A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947B67D-8A9D-49A2-B24A-1510B6223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5AD28AA-C327-4D37-BD36-B83E4FD414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66DA893A-0950-4580-855A-431B2483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solana_Nin.jpg">
            <a:extLst>
              <a:ext uri="{FF2B5EF4-FFF2-40B4-BE49-F238E27FC236}">
                <a16:creationId xmlns:a16="http://schemas.microsoft.com/office/drawing/2014/main" id="{C59FE615-5050-403C-B2AC-56CE2F04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8" y="1505248"/>
            <a:ext cx="5077019" cy="338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sol4.jpg">
            <a:extLst>
              <a:ext uri="{FF2B5EF4-FFF2-40B4-BE49-F238E27FC236}">
                <a16:creationId xmlns:a16="http://schemas.microsoft.com/office/drawing/2014/main" id="{F9B7DED0-2859-4798-AE93-9A245863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152844"/>
            <a:ext cx="4505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kstniOkvir 1">
            <a:extLst>
              <a:ext uri="{FF2B5EF4-FFF2-40B4-BE49-F238E27FC236}">
                <a16:creationId xmlns:a16="http://schemas.microsoft.com/office/drawing/2014/main" id="{90FC01B3-03E1-4834-AC76-D0DD1F95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1505248"/>
            <a:ext cx="2952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/>
              <a:t>Nin </a:t>
            </a:r>
            <a:r>
              <a:rPr lang="hr-HR" altLang="sr-Latn-RS" sz="3200" dirty="0" err="1"/>
              <a:t>Salt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Work</a:t>
            </a:r>
            <a:endParaRPr lang="hr-HR" altLang="sr-Latn-RS" sz="3200" dirty="0"/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B7291DF3-3C6C-4C62-BE8A-EE1A6427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25E27D7E-7259-4C68-9282-C06C772E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3B3D366-DAAC-4363-9977-6AFE648188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3881772-9158-469F-B9DB-B95C725D3C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0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6847FA8B-9861-43E2-BAFD-E12BF891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ages.jpg">
            <a:extLst>
              <a:ext uri="{FF2B5EF4-FFF2-40B4-BE49-F238E27FC236}">
                <a16:creationId xmlns:a16="http://schemas.microsoft.com/office/drawing/2014/main" id="{40194C92-841D-4D95-9321-F1A77533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016745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60977558-sol.jpg">
            <a:extLst>
              <a:ext uri="{FF2B5EF4-FFF2-40B4-BE49-F238E27FC236}">
                <a16:creationId xmlns:a16="http://schemas.microsoft.com/office/drawing/2014/main" id="{2BCEB392-63C8-4125-BCEB-569A40B73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041469"/>
            <a:ext cx="26431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festival-soli-Nin-2015_20.jpg">
            <a:extLst>
              <a:ext uri="{FF2B5EF4-FFF2-40B4-BE49-F238E27FC236}">
                <a16:creationId xmlns:a16="http://schemas.microsoft.com/office/drawing/2014/main" id="{0A6F623E-D0B7-47FC-8B69-B12CDFCA2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98875"/>
            <a:ext cx="609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niOkvir 1">
            <a:extLst>
              <a:ext uri="{FF2B5EF4-FFF2-40B4-BE49-F238E27FC236}">
                <a16:creationId xmlns:a16="http://schemas.microsoft.com/office/drawing/2014/main" id="{5186FE7C-E999-47EE-897D-D82AB8B9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419" y="2932485"/>
            <a:ext cx="4967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 err="1"/>
              <a:t>Ornithological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reservation</a:t>
            </a:r>
            <a:endParaRPr lang="hr-HR" altLang="sr-Latn-RS" sz="3200" dirty="0"/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86BC0D6D-6CF2-4B74-BBB1-A70D6E2A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C5D83C3D-B3CB-42B1-916D-E4B995EE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79ABD38-2CDB-4071-A404-E4E699380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1CC89E0-0E4B-430C-82A9-503A81B2EA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0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D61B63A4-87CB-4C03-A8E9-45B81B3B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ownload (1).jpg">
            <a:extLst>
              <a:ext uri="{FF2B5EF4-FFF2-40B4-BE49-F238E27FC236}">
                <a16:creationId xmlns:a16="http://schemas.microsoft.com/office/drawing/2014/main" id="{5C1B218B-E47F-43A4-BB32-C61AB494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89" y="836613"/>
            <a:ext cx="3894301" cy="259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romaris_007_1415707444.jpg">
            <a:extLst>
              <a:ext uri="{FF2B5EF4-FFF2-40B4-BE49-F238E27FC236}">
                <a16:creationId xmlns:a16="http://schemas.microsoft.com/office/drawing/2014/main" id="{5366122E-AEE9-4462-97D9-9084CD855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85" y="836613"/>
            <a:ext cx="507841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tvorenje_cromaris1-220915.jpg">
            <a:extLst>
              <a:ext uri="{FF2B5EF4-FFF2-40B4-BE49-F238E27FC236}">
                <a16:creationId xmlns:a16="http://schemas.microsoft.com/office/drawing/2014/main" id="{FC6946E5-36CB-4FC4-A154-FA673208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5" y="3716339"/>
            <a:ext cx="44291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niOkvir 1">
            <a:extLst>
              <a:ext uri="{FF2B5EF4-FFF2-40B4-BE49-F238E27FC236}">
                <a16:creationId xmlns:a16="http://schemas.microsoft.com/office/drawing/2014/main" id="{06CE96B9-5C11-4C63-B188-6AD6C0B84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010" y="4241633"/>
            <a:ext cx="22320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600" dirty="0" err="1"/>
              <a:t>Fish</a:t>
            </a:r>
            <a:r>
              <a:rPr lang="hr-HR" altLang="sr-Latn-RS" sz="3600" dirty="0"/>
              <a:t> </a:t>
            </a:r>
            <a:r>
              <a:rPr lang="hr-HR" altLang="sr-Latn-RS" sz="3600" dirty="0" err="1"/>
              <a:t>farm</a:t>
            </a:r>
            <a:r>
              <a:rPr lang="hr-HR" altLang="sr-Latn-RS" sz="3600" dirty="0"/>
              <a:t> Cromaris</a:t>
            </a:r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F931296D-402D-418F-AC93-08EB959F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FC377AC1-BF95-42FD-82F4-B433D830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5A48360-6755-4BCD-8116-1A9B12D4B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3838DE2-BFC0-4A31-ACB4-E5EFF95368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0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20527CDB-DAC9-42DF-8E33-B6A77F1E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2587805"/>
            <a:ext cx="10628086" cy="358915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012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content-vie1-1.xx.fbcdn.net/v/t1.15752-9/62129187_638548263285396_6373457568609599488_n.jpg?_nc_cat=100&amp;_nc_ht=scontent-vie1-1.xx&amp;oh=aed8d0446892d441213e6e77a27fcbda&amp;oe=5D939131">
            <a:extLst>
              <a:ext uri="{FF2B5EF4-FFF2-40B4-BE49-F238E27FC236}">
                <a16:creationId xmlns:a16="http://schemas.microsoft.com/office/drawing/2014/main" id="{09F6AB3E-2DD3-4973-9722-6812F74F8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" b="25424"/>
          <a:stretch/>
        </p:blipFill>
        <p:spPr bwMode="auto">
          <a:xfrm>
            <a:off x="1888398" y="1225841"/>
            <a:ext cx="9823137" cy="556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12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46F4C24A-609B-4F5E-B031-FF3CD814A0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40237" y="3429001"/>
            <a:ext cx="7089775" cy="22891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altLang="es-ES" sz="3600" b="1" dirty="0" err="1"/>
              <a:t>Erasmus</a:t>
            </a:r>
            <a:r>
              <a:rPr lang="hr-HR" altLang="es-ES" sz="3600" b="1" dirty="0"/>
              <a:t>+ KA2 </a:t>
            </a:r>
            <a:r>
              <a:rPr lang="hr-HR" altLang="es-ES" sz="3600" b="1" dirty="0" err="1"/>
              <a:t>project</a:t>
            </a:r>
            <a:br>
              <a:rPr lang="hr-HR" altLang="es-ES" sz="3600" b="1" dirty="0"/>
            </a:br>
            <a:r>
              <a:rPr lang="hr-HR" altLang="es-ES" sz="3600" b="1" dirty="0"/>
              <a:t>„</a:t>
            </a:r>
            <a:r>
              <a:rPr lang="hr-HR" altLang="es-ES" sz="3600" b="1" dirty="0" err="1"/>
              <a:t>Wearable</a:t>
            </a:r>
            <a:r>
              <a:rPr lang="hr-HR" altLang="es-ES" sz="3600" b="1" dirty="0"/>
              <a:t> </a:t>
            </a:r>
            <a:r>
              <a:rPr lang="hr-HR" altLang="es-ES" sz="3600" b="1" dirty="0" err="1"/>
              <a:t>Methodology</a:t>
            </a:r>
            <a:br>
              <a:rPr lang="hr-HR" altLang="es-ES" sz="3600" b="1" dirty="0"/>
            </a:br>
            <a:r>
              <a:rPr lang="hr-HR" altLang="es-ES" sz="3600" b="1" dirty="0"/>
              <a:t>A New </a:t>
            </a:r>
            <a:r>
              <a:rPr lang="hr-HR" altLang="es-ES" sz="3600" b="1" dirty="0" err="1"/>
              <a:t>Methodology</a:t>
            </a:r>
            <a:r>
              <a:rPr lang="hr-HR" altLang="es-ES" sz="3600" b="1" dirty="0"/>
              <a:t> </a:t>
            </a:r>
            <a:r>
              <a:rPr lang="hr-HR" altLang="es-ES" sz="3600" b="1" dirty="0" err="1"/>
              <a:t>Based</a:t>
            </a:r>
            <a:r>
              <a:rPr lang="hr-HR" altLang="es-ES" sz="3600" b="1" dirty="0"/>
              <a:t> On </a:t>
            </a:r>
            <a:r>
              <a:rPr lang="hr-HR" altLang="es-ES" sz="3600" b="1" dirty="0" err="1"/>
              <a:t>The</a:t>
            </a:r>
            <a:r>
              <a:rPr lang="hr-HR" altLang="es-ES" sz="3600" b="1" dirty="0"/>
              <a:t> Use </a:t>
            </a:r>
            <a:r>
              <a:rPr lang="hr-HR" altLang="es-ES" sz="3600" b="1" dirty="0" err="1"/>
              <a:t>Of</a:t>
            </a:r>
            <a:r>
              <a:rPr lang="hr-HR" altLang="es-ES" sz="3600" b="1" dirty="0"/>
              <a:t> </a:t>
            </a:r>
            <a:r>
              <a:rPr lang="hr-HR" altLang="es-ES" sz="3600" b="1" dirty="0" err="1"/>
              <a:t>Innovative</a:t>
            </a:r>
            <a:r>
              <a:rPr lang="hr-HR" altLang="es-ES" sz="3600" b="1" dirty="0"/>
              <a:t> Technologies For </a:t>
            </a:r>
            <a:r>
              <a:rPr lang="hr-HR" altLang="es-ES" sz="3600" b="1" dirty="0" err="1"/>
              <a:t>Education</a:t>
            </a:r>
            <a:r>
              <a:rPr lang="hr-HR" altLang="es-ES" sz="3600" b="1" dirty="0"/>
              <a:t>”</a:t>
            </a:r>
            <a:br>
              <a:rPr lang="hr-HR" altLang="es-ES" sz="2400" b="1" dirty="0"/>
            </a:br>
            <a:r>
              <a:rPr lang="hr-HR" altLang="es-ES" sz="2400" dirty="0"/>
              <a:t>Free software, </a:t>
            </a:r>
            <a:r>
              <a:rPr lang="hr-HR" altLang="es-ES" sz="2400" dirty="0" err="1"/>
              <a:t>activities</a:t>
            </a:r>
            <a:r>
              <a:rPr lang="hr-HR" altLang="es-ES" sz="2400" dirty="0"/>
              <a:t> </a:t>
            </a:r>
            <a:r>
              <a:rPr lang="hr-HR" altLang="es-ES" sz="2400" dirty="0" err="1"/>
              <a:t>and</a:t>
            </a:r>
            <a:r>
              <a:rPr lang="hr-HR" altLang="es-ES" sz="2400" dirty="0"/>
              <a:t> </a:t>
            </a:r>
            <a:r>
              <a:rPr lang="hr-HR" altLang="es-ES" sz="2400" dirty="0" err="1"/>
              <a:t>guide</a:t>
            </a:r>
            <a:r>
              <a:rPr lang="hr-HR" altLang="es-ES" sz="2400" dirty="0"/>
              <a:t>:</a:t>
            </a:r>
            <a:r>
              <a:rPr lang="hr-HR" sz="2400" dirty="0"/>
              <a:t> </a:t>
            </a:r>
            <a:r>
              <a:rPr lang="hr-HR" sz="2400" u="sng" dirty="0">
                <a:hlinkClick r:id="rId3"/>
              </a:rPr>
              <a:t>http://www.wearablemethodology.eu/</a:t>
            </a:r>
            <a:r>
              <a:rPr lang="hr-HR" sz="2400" dirty="0"/>
              <a:t> </a:t>
            </a:r>
            <a:br>
              <a:rPr lang="hr-HR" altLang="es-ES" sz="2400" b="1" dirty="0"/>
            </a:br>
            <a:br>
              <a:rPr lang="pl-PL" sz="2100" dirty="0"/>
            </a:br>
            <a:br>
              <a:rPr lang="hr-HR" altLang="es-ES" sz="2400" b="1" dirty="0"/>
            </a:br>
            <a:endParaRPr lang="en-US" altLang="es-ES" sz="2400" b="1" dirty="0"/>
          </a:p>
        </p:txBody>
      </p:sp>
      <p:pic>
        <p:nvPicPr>
          <p:cNvPr id="21507" name="Imagen 1">
            <a:extLst>
              <a:ext uri="{FF2B5EF4-FFF2-40B4-BE49-F238E27FC236}">
                <a16:creationId xmlns:a16="http://schemas.microsoft.com/office/drawing/2014/main" id="{07B925F2-586B-4044-93F0-FEF1E6D87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6352" b="10901"/>
          <a:stretch>
            <a:fillRect/>
          </a:stretch>
        </p:blipFill>
        <p:spPr bwMode="auto">
          <a:xfrm>
            <a:off x="7770019" y="0"/>
            <a:ext cx="437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n 2">
            <a:extLst>
              <a:ext uri="{FF2B5EF4-FFF2-40B4-BE49-F238E27FC236}">
                <a16:creationId xmlns:a16="http://schemas.microsoft.com/office/drawing/2014/main" id="{273D995C-17D8-41D5-8738-3F34FBE31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-1" y="-74612"/>
            <a:ext cx="535133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to 3">
            <a:extLst>
              <a:ext uri="{FF2B5EF4-FFF2-40B4-BE49-F238E27FC236}">
                <a16:creationId xmlns:a16="http://schemas.microsoft.com/office/drawing/2014/main" id="{83EFF0BB-EB6F-44DF-B41B-BF1259F8C2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21388" y="5337176"/>
          <a:ext cx="3497262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6" imgW="0" imgH="0" progId="Paint.Picture">
                  <p:embed/>
                </p:oleObj>
              </mc:Choice>
              <mc:Fallback>
                <p:oleObj name="Imagen de mapa de bits" r:id="rId6" imgW="0" imgH="0" progId="Paint.Picture">
                  <p:embed/>
                  <p:pic>
                    <p:nvPicPr>
                      <p:cNvPr id="21509" name="Objeto 3">
                        <a:extLst>
                          <a:ext uri="{FF2B5EF4-FFF2-40B4-BE49-F238E27FC236}">
                            <a16:creationId xmlns:a16="http://schemas.microsoft.com/office/drawing/2014/main" id="{83EFF0BB-EB6F-44DF-B41B-BF1259F8C2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388" y="5337176"/>
                        <a:ext cx="3497262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0" name="Imagen 1">
            <a:extLst>
              <a:ext uri="{FF2B5EF4-FFF2-40B4-BE49-F238E27FC236}">
                <a16:creationId xmlns:a16="http://schemas.microsoft.com/office/drawing/2014/main" id="{5597A5EA-E4D6-4CD0-8474-63490B326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4" y="1811339"/>
            <a:ext cx="21732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agen 7">
            <a:extLst>
              <a:ext uri="{FF2B5EF4-FFF2-40B4-BE49-F238E27FC236}">
                <a16:creationId xmlns:a16="http://schemas.microsoft.com/office/drawing/2014/main" id="{128FE1F7-BA79-4026-91BB-0840BBB1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819651"/>
            <a:ext cx="21717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A65881-0158-48E2-AA75-49CFF8618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5464" y="692151"/>
            <a:ext cx="3660775" cy="8810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dirty="0"/>
              <a:t>„</a:t>
            </a:r>
            <a:r>
              <a:rPr lang="hr-HR" dirty="0" err="1"/>
              <a:t>Wearable</a:t>
            </a:r>
            <a:r>
              <a:rPr lang="hr-HR" dirty="0"/>
              <a:t> Aula”</a:t>
            </a:r>
          </a:p>
        </p:txBody>
      </p:sp>
      <p:pic>
        <p:nvPicPr>
          <p:cNvPr id="23555" name="Imagen 1">
            <a:extLst>
              <a:ext uri="{FF2B5EF4-FFF2-40B4-BE49-F238E27FC236}">
                <a16:creationId xmlns:a16="http://schemas.microsoft.com/office/drawing/2014/main" id="{8B50B595-4A6D-4B64-8995-F0C96DE4B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98526"/>
            <a:ext cx="21732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n 7">
            <a:extLst>
              <a:ext uri="{FF2B5EF4-FFF2-40B4-BE49-F238E27FC236}">
                <a16:creationId xmlns:a16="http://schemas.microsoft.com/office/drawing/2014/main" id="{40334D18-B116-4868-9AB6-CC33E1AE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3451225"/>
            <a:ext cx="21732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n 1">
            <a:extLst>
              <a:ext uri="{FF2B5EF4-FFF2-40B4-BE49-F238E27FC236}">
                <a16:creationId xmlns:a16="http://schemas.microsoft.com/office/drawing/2014/main" id="{AAA74537-BFF1-4FB5-9691-52CE794CC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6352" b="10901"/>
          <a:stretch>
            <a:fillRect/>
          </a:stretch>
        </p:blipFill>
        <p:spPr bwMode="auto">
          <a:xfrm>
            <a:off x="5716588" y="5226050"/>
            <a:ext cx="198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n 2">
            <a:extLst>
              <a:ext uri="{FF2B5EF4-FFF2-40B4-BE49-F238E27FC236}">
                <a16:creationId xmlns:a16="http://schemas.microsoft.com/office/drawing/2014/main" id="{6C53E378-1978-4027-868A-CC401EF8A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0" y="0"/>
            <a:ext cx="31877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https://scontent-vie1-1.xx.fbcdn.net/v/t35.0-12/22790602_2005564043020895_225625980_o.jpg?oh=c86abc4a7ea7f9194a936d08ffed3bb9&amp;oe=59F02570">
            <a:extLst>
              <a:ext uri="{FF2B5EF4-FFF2-40B4-BE49-F238E27FC236}">
                <a16:creationId xmlns:a16="http://schemas.microsoft.com/office/drawing/2014/main" id="{F74518B3-482E-47E1-88AF-64C788BF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6"/>
          <a:stretch>
            <a:fillRect/>
          </a:stretch>
        </p:blipFill>
        <p:spPr bwMode="auto">
          <a:xfrm>
            <a:off x="3948114" y="1439863"/>
            <a:ext cx="39592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 descr="https://scontent-vie1-1.xx.fbcdn.net/v/t1.0-0/c78.0.200.200/p200x200/22046385_520320924980066_5488730174911014036_n.jpg?oh=1686a6cd2c97b12db008c54fe2560cd3&amp;oe=5A737963">
            <a:extLst>
              <a:ext uri="{FF2B5EF4-FFF2-40B4-BE49-F238E27FC236}">
                <a16:creationId xmlns:a16="http://schemas.microsoft.com/office/drawing/2014/main" id="{BA16D84C-4D1F-4FDB-A3A5-B38901B3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/>
          <a:stretch>
            <a:fillRect/>
          </a:stretch>
        </p:blipFill>
        <p:spPr bwMode="auto">
          <a:xfrm>
            <a:off x="8507413" y="857251"/>
            <a:ext cx="21590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 descr="https://scontent-vie1-1.xx.fbcdn.net/v/t34.0-12/22751872_2005561549687811_36469801_n.jpg?oh=e61e12a8fd4336d51f182074b468418c&amp;oe=59F03760">
            <a:extLst>
              <a:ext uri="{FF2B5EF4-FFF2-40B4-BE49-F238E27FC236}">
                <a16:creationId xmlns:a16="http://schemas.microsoft.com/office/drawing/2014/main" id="{A8519889-00CB-451D-A00E-B30A7905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309939"/>
            <a:ext cx="25003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Slika 2">
            <a:extLst>
              <a:ext uri="{FF2B5EF4-FFF2-40B4-BE49-F238E27FC236}">
                <a16:creationId xmlns:a16="http://schemas.microsoft.com/office/drawing/2014/main" id="{5657CB96-6C72-45B7-B088-E585A31EB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3343276"/>
            <a:ext cx="21701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kstniOkvir 7">
            <a:extLst>
              <a:ext uri="{FF2B5EF4-FFF2-40B4-BE49-F238E27FC236}">
                <a16:creationId xmlns:a16="http://schemas.microsoft.com/office/drawing/2014/main" id="{23995D54-C969-43CE-9836-5C689C6F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589" y="6235700"/>
            <a:ext cx="1443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Arial" panose="020B0604020202020204" pitchFamily="34" charset="0"/>
                <a:hlinkClick r:id="rId11"/>
              </a:rPr>
              <a:t>Video</a:t>
            </a:r>
            <a:endParaRPr lang="hr-HR" altLang="sr-Latn-R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en-US" dirty="0"/>
              <a:t>Lecture content</a:t>
            </a:r>
            <a:r>
              <a:rPr lang="hr-HR" dirty="0"/>
              <a:t>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64" y="2830432"/>
            <a:ext cx="10628086" cy="3589158"/>
          </a:xfrm>
        </p:spPr>
        <p:txBody>
          <a:bodyPr/>
          <a:lstStyle/>
          <a:p>
            <a:r>
              <a:rPr lang="en-US" dirty="0"/>
              <a:t>presentation of our school </a:t>
            </a:r>
            <a:endParaRPr lang="hr-HR" dirty="0"/>
          </a:p>
          <a:p>
            <a:r>
              <a:rPr lang="en-US" dirty="0"/>
              <a:t>presentation of project team members</a:t>
            </a:r>
            <a:endParaRPr lang="hr-HR" dirty="0"/>
          </a:p>
          <a:p>
            <a:r>
              <a:rPr lang="en-US" dirty="0"/>
              <a:t>goals of our Erasmus accreditation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Link for </a:t>
            </a:r>
            <a:r>
              <a:rPr lang="hr-HR" dirty="0" err="1"/>
              <a:t>Certificates</a:t>
            </a:r>
            <a:r>
              <a:rPr lang="hr-HR" dirty="0"/>
              <a:t>: </a:t>
            </a:r>
            <a:r>
              <a:rPr lang="hr-HR" dirty="0">
                <a:hlinkClick r:id="rId2"/>
              </a:rPr>
              <a:t>https://forms.office.com/r/RzGbuQ9qV2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70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88A382C4-9B0A-40A3-A70A-36873C0E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0151" y="4230689"/>
            <a:ext cx="7064375" cy="2262187"/>
          </a:xfrm>
        </p:spPr>
        <p:txBody>
          <a:bodyPr/>
          <a:lstStyle/>
          <a:p>
            <a:pPr>
              <a:defRPr/>
            </a:pPr>
            <a:r>
              <a:rPr lang="sr-Latn-RS" dirty="0"/>
              <a:t>Duration: </a:t>
            </a:r>
            <a:r>
              <a:rPr lang="hr-HR" dirty="0"/>
              <a:t>1.9.</a:t>
            </a:r>
            <a:r>
              <a:rPr lang="sr-Latn-RS" dirty="0"/>
              <a:t>2017. - 29.2.2020.</a:t>
            </a:r>
          </a:p>
          <a:p>
            <a:pPr>
              <a:defRPr/>
            </a:pPr>
            <a:r>
              <a:rPr lang="sr-Latn-RS" dirty="0"/>
              <a:t>Grant amount: € 91,000.00</a:t>
            </a:r>
            <a:endParaRPr lang="hr-HR" dirty="0"/>
          </a:p>
          <a:p>
            <a:pPr>
              <a:defRPr/>
            </a:pPr>
            <a:r>
              <a:rPr lang="en-US" sz="2800" dirty="0">
                <a:hlinkClick r:id="rId2"/>
              </a:rPr>
              <a:t>http://erasmus.tips/​</a:t>
            </a:r>
            <a:br>
              <a:rPr lang="en-US" sz="2800" dirty="0"/>
            </a:br>
            <a:br>
              <a:rPr lang="en-US" sz="2800" dirty="0"/>
            </a:br>
            <a:endParaRPr lang="sr-Latn-RS" sz="2800" dirty="0"/>
          </a:p>
          <a:p>
            <a:pPr>
              <a:defRPr/>
            </a:pPr>
            <a:endParaRPr lang="sr-Latn-RS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F97FFB2F-A0ED-4AF8-854C-4B6558E0F62A}"/>
              </a:ext>
            </a:extLst>
          </p:cNvPr>
          <p:cNvSpPr txBox="1">
            <a:spLocks/>
          </p:cNvSpPr>
          <p:nvPr/>
        </p:nvSpPr>
        <p:spPr>
          <a:xfrm>
            <a:off x="1958975" y="2205039"/>
            <a:ext cx="8002588" cy="27955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 anchor="b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Century Schoolbook"/>
              <a:buNone/>
              <a:defRPr sz="6200" b="1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hr-HR" b="0" kern="0" dirty="0" err="1">
                <a:solidFill>
                  <a:schemeClr val="tx1"/>
                </a:solidFill>
                <a:latin typeface="arial" panose="020B0604020202020204" pitchFamily="34" charset="0"/>
              </a:rPr>
              <a:t>Fun</a:t>
            </a: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hr-HR" b="0" kern="0" dirty="0" err="1">
                <a:solidFill>
                  <a:schemeClr val="tx1"/>
                </a:solidFill>
                <a:latin typeface="arial" panose="020B0604020202020204" pitchFamily="34" charset="0"/>
              </a:rPr>
              <a:t>authentic</a:t>
            </a: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hr-HR" b="0" kern="0" dirty="0" err="1">
                <a:solidFill>
                  <a:schemeClr val="tx1"/>
                </a:solidFill>
                <a:latin typeface="arial" panose="020B0604020202020204" pitchFamily="34" charset="0"/>
              </a:rPr>
              <a:t>simple</a:t>
            </a: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hr-HR" b="0" kern="0" dirty="0" err="1">
                <a:solidFill>
                  <a:schemeClr val="tx1"/>
                </a:solidFill>
                <a:latin typeface="arial" panose="020B0604020202020204" pitchFamily="34" charset="0"/>
              </a:rPr>
              <a:t>and</a:t>
            </a: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hr-HR" b="0" kern="0" dirty="0" err="1">
                <a:solidFill>
                  <a:schemeClr val="tx1"/>
                </a:solidFill>
                <a:latin typeface="arial" panose="020B0604020202020204" pitchFamily="34" charset="0"/>
              </a:rPr>
              <a:t>trustworthy</a:t>
            </a: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hr-HR" b="0" kern="0" dirty="0">
                <a:solidFill>
                  <a:schemeClr val="tx1"/>
                </a:solidFill>
                <a:latin typeface="arial" panose="020B0604020202020204" pitchFamily="34" charset="0"/>
              </a:rPr>
              <a:t>(FAST)</a:t>
            </a:r>
            <a:br>
              <a:rPr lang="hr-HR" b="0" kern="0" dirty="0">
                <a:latin typeface="Verdana" panose="020B0604030504040204" pitchFamily="34" charset="0"/>
              </a:rPr>
            </a:br>
            <a:endParaRPr lang="en-US" kern="0" dirty="0"/>
          </a:p>
        </p:txBody>
      </p:sp>
      <p:pic>
        <p:nvPicPr>
          <p:cNvPr id="31748" name="Picture 2" descr="Slikovni rezultat za zastava danske">
            <a:extLst>
              <a:ext uri="{FF2B5EF4-FFF2-40B4-BE49-F238E27FC236}">
                <a16:creationId xmlns:a16="http://schemas.microsoft.com/office/drawing/2014/main" id="{B5FE09A6-4C49-422C-9821-7199B083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9" y="169864"/>
            <a:ext cx="860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Slikovni rezultat za norveška zastava slike">
            <a:extLst>
              <a:ext uri="{FF2B5EF4-FFF2-40B4-BE49-F238E27FC236}">
                <a16:creationId xmlns:a16="http://schemas.microsoft.com/office/drawing/2014/main" id="{FB6E0CF8-1896-443A-9666-A9C46D04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71451"/>
            <a:ext cx="8937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Slikovni rezultat za poljska zastava">
            <a:extLst>
              <a:ext uri="{FF2B5EF4-FFF2-40B4-BE49-F238E27FC236}">
                <a16:creationId xmlns:a16="http://schemas.microsoft.com/office/drawing/2014/main" id="{4049F6FC-8CAE-4A94-AE9A-27C76AFC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1" y="171450"/>
            <a:ext cx="10398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Slikovni rezultat za slovenija zastava">
            <a:extLst>
              <a:ext uri="{FF2B5EF4-FFF2-40B4-BE49-F238E27FC236}">
                <a16:creationId xmlns:a16="http://schemas.microsoft.com/office/drawing/2014/main" id="{40352379-278C-49FF-8AE9-A0ACCE7F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1" y="161926"/>
            <a:ext cx="9874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Slikovni rezultat za hrvatska zastava">
            <a:extLst>
              <a:ext uri="{FF2B5EF4-FFF2-40B4-BE49-F238E27FC236}">
                <a16:creationId xmlns:a16="http://schemas.microsoft.com/office/drawing/2014/main" id="{60914F4D-E74F-4937-802A-D0D58B46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3" y="169864"/>
            <a:ext cx="13001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Imagen 2">
            <a:extLst>
              <a:ext uri="{FF2B5EF4-FFF2-40B4-BE49-F238E27FC236}">
                <a16:creationId xmlns:a16="http://schemas.microsoft.com/office/drawing/2014/main" id="{6E9D0110-2073-42E2-A994-A2CBD05C8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7275"/>
          <a:stretch>
            <a:fillRect/>
          </a:stretch>
        </p:blipFill>
        <p:spPr bwMode="auto">
          <a:xfrm>
            <a:off x="1533525" y="169864"/>
            <a:ext cx="31877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" descr="http://erasmus.tips/____impro/1/onewebmedia/Logo%20FAST.jpg?etag=%224249c-5c44be9d%22&amp;sourceContentType=image%2Fjpeg&amp;ignoreAspectRatio&amp;resize=202%2B124&amp;quality=85">
            <a:extLst>
              <a:ext uri="{FF2B5EF4-FFF2-40B4-BE49-F238E27FC236}">
                <a16:creationId xmlns:a16="http://schemas.microsoft.com/office/drawing/2014/main" id="{8B37852F-D013-473A-8FAD-46035DA5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4" y="850901"/>
            <a:ext cx="23320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hr-HR" dirty="0"/>
              <a:t>Erasmus+ KA 1 </a:t>
            </a:r>
            <a:r>
              <a:rPr lang="hr-HR" dirty="0" err="1"/>
              <a:t>projects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2587805"/>
            <a:ext cx="10628086" cy="358915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- 20 </a:t>
            </a:r>
            <a:r>
              <a:rPr lang="en-US" dirty="0"/>
              <a:t>structured courses, 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- 4 </a:t>
            </a:r>
            <a:r>
              <a:rPr lang="en-US" dirty="0"/>
              <a:t>job shadowing</a:t>
            </a:r>
            <a:r>
              <a:rPr lang="hr-HR" dirty="0"/>
              <a:t>s</a:t>
            </a: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951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22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464" y="1626925"/>
            <a:ext cx="10628085" cy="960866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Objectives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our</a:t>
            </a:r>
            <a:r>
              <a:rPr lang="hr-HR" dirty="0"/>
              <a:t> Erasmus </a:t>
            </a:r>
            <a:r>
              <a:rPr lang="hr-HR" dirty="0" err="1"/>
              <a:t>Acreditation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2587805"/>
            <a:ext cx="10628086" cy="3589158"/>
          </a:xfrm>
        </p:spPr>
        <p:txBody>
          <a:bodyPr/>
          <a:lstStyle/>
          <a:p>
            <a:r>
              <a:rPr lang="en-US" dirty="0"/>
              <a:t>Strengthening the European dimension of learning and teaching through improving school governance</a:t>
            </a:r>
            <a:endParaRPr lang="hr-HR" dirty="0"/>
          </a:p>
          <a:p>
            <a:r>
              <a:rPr lang="en-US" dirty="0"/>
              <a:t>Increasing the quality of learning and teaching of all students, with an emphasis on learning and teaching students with special needs through innovative ways of teaching</a:t>
            </a:r>
            <a:endParaRPr lang="hr-HR" dirty="0"/>
          </a:p>
          <a:p>
            <a:r>
              <a:rPr lang="en-US" dirty="0"/>
              <a:t>Creating a safe place to learn and teach through reducing the incidence of bullying and cyberbullying among students</a:t>
            </a:r>
            <a:endParaRPr lang="hr-HR" dirty="0"/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77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46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2748" y="1152471"/>
            <a:ext cx="4879413" cy="2670048"/>
          </a:xfrm>
        </p:spPr>
        <p:txBody>
          <a:bodyPr>
            <a:normAutofit/>
          </a:bodyPr>
          <a:lstStyle/>
          <a:p>
            <a:r>
              <a:rPr lang="hr-HR" dirty="0"/>
              <a:t>Elvira Vučković</a:t>
            </a:r>
            <a:r>
              <a:rPr lang="en-US" dirty="0"/>
              <a:t> </a:t>
            </a:r>
            <a:br>
              <a:rPr lang="hr-HR" dirty="0"/>
            </a:br>
            <a:r>
              <a:rPr lang="hr-HR" sz="2400" b="1" dirty="0"/>
              <a:t>-</a:t>
            </a:r>
            <a:r>
              <a:rPr lang="hr-HR" dirty="0"/>
              <a:t> </a:t>
            </a:r>
            <a:r>
              <a:rPr lang="en-US" sz="2400" dirty="0"/>
              <a:t>school psychologist</a:t>
            </a:r>
            <a:r>
              <a:rPr lang="hr-HR" sz="2400" dirty="0"/>
              <a:t> </a:t>
            </a:r>
            <a:br>
              <a:rPr lang="hr-HR" sz="2400" dirty="0"/>
            </a:br>
            <a:r>
              <a:rPr lang="hr-HR" sz="2400" dirty="0"/>
              <a:t>- </a:t>
            </a:r>
            <a:r>
              <a:rPr lang="hr-HR" sz="2400" dirty="0" err="1"/>
              <a:t>project</a:t>
            </a:r>
            <a:r>
              <a:rPr lang="hr-HR" sz="2400" dirty="0"/>
              <a:t> </a:t>
            </a:r>
            <a:r>
              <a:rPr lang="hr-HR" sz="2400" dirty="0" err="1"/>
              <a:t>coordinator</a:t>
            </a:r>
            <a:endParaRPr lang="hr-HR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82748" y="3946058"/>
            <a:ext cx="10518648" cy="3114620"/>
          </a:xfrm>
        </p:spPr>
        <p:txBody>
          <a:bodyPr>
            <a:normAutofit fontScale="32500" lnSpcReduction="20000"/>
          </a:bodyPr>
          <a:lstStyle/>
          <a:p>
            <a:pPr>
              <a:buFontTx/>
              <a:buChar char="-"/>
            </a:pPr>
            <a:r>
              <a:rPr lang="en-US" sz="7200" dirty="0"/>
              <a:t>cognitive behavioral </a:t>
            </a:r>
            <a:r>
              <a:rPr lang="en-US" sz="7200" dirty="0" err="1"/>
              <a:t>therap</a:t>
            </a:r>
            <a:r>
              <a:rPr lang="hr-HR" sz="7200" dirty="0" err="1"/>
              <a:t>ist</a:t>
            </a:r>
            <a:r>
              <a:rPr lang="en-US" sz="7200" dirty="0"/>
              <a:t> </a:t>
            </a:r>
            <a:endParaRPr lang="hr-HR" sz="7200" dirty="0"/>
          </a:p>
          <a:p>
            <a:pPr>
              <a:buFontTx/>
              <a:buChar char="-"/>
            </a:pPr>
            <a:r>
              <a:rPr lang="en-US" sz="7200" dirty="0" err="1"/>
              <a:t>educat</a:t>
            </a:r>
            <a:r>
              <a:rPr lang="hr-HR" sz="7200" dirty="0" err="1"/>
              <a:t>ed</a:t>
            </a:r>
            <a:r>
              <a:rPr lang="en-US" sz="7200" dirty="0"/>
              <a:t> for </a:t>
            </a:r>
            <a:r>
              <a:rPr lang="hr-HR" sz="7200" dirty="0" err="1"/>
              <a:t>working</a:t>
            </a:r>
            <a:r>
              <a:rPr lang="hr-HR" sz="7200" dirty="0"/>
              <a:t> </a:t>
            </a:r>
            <a:r>
              <a:rPr lang="hr-HR" sz="7200" dirty="0" err="1"/>
              <a:t>with</a:t>
            </a:r>
            <a:r>
              <a:rPr lang="hr-HR" sz="7200" dirty="0"/>
              <a:t> </a:t>
            </a:r>
            <a:r>
              <a:rPr lang="en-US" sz="7200" dirty="0"/>
              <a:t>children with depression and suicidal risk, </a:t>
            </a:r>
            <a:endParaRPr lang="hr-HR" sz="7200" dirty="0"/>
          </a:p>
          <a:p>
            <a:pPr>
              <a:buFontTx/>
              <a:buChar char="-"/>
            </a:pPr>
            <a:r>
              <a:rPr lang="hr-HR" sz="7200" dirty="0" err="1"/>
              <a:t>member</a:t>
            </a:r>
            <a:r>
              <a:rPr lang="hr-HR" sz="7200" dirty="0"/>
              <a:t> </a:t>
            </a:r>
            <a:r>
              <a:rPr lang="hr-HR" sz="7200" dirty="0" err="1"/>
              <a:t>of</a:t>
            </a:r>
            <a:r>
              <a:rPr lang="hr-HR" sz="7200" dirty="0"/>
              <a:t> </a:t>
            </a:r>
            <a:r>
              <a:rPr lang="hr-HR" sz="7200" dirty="0" err="1"/>
              <a:t>the</a:t>
            </a:r>
            <a:r>
              <a:rPr lang="hr-HR" sz="7200" dirty="0"/>
              <a:t> </a:t>
            </a:r>
            <a:r>
              <a:rPr lang="hr-HR" sz="7200" dirty="0" err="1"/>
              <a:t>team</a:t>
            </a:r>
            <a:r>
              <a:rPr lang="hr-HR" sz="7200" dirty="0"/>
              <a:t> for </a:t>
            </a:r>
            <a:r>
              <a:rPr lang="en-US" sz="7200" dirty="0"/>
              <a:t>crisis intervention</a:t>
            </a:r>
            <a:r>
              <a:rPr lang="hr-HR" sz="7200" dirty="0"/>
              <a:t>s, </a:t>
            </a:r>
          </a:p>
          <a:p>
            <a:pPr>
              <a:buFontTx/>
              <a:buChar char="-"/>
            </a:pPr>
            <a:r>
              <a:rPr lang="hr-HR" sz="7200" dirty="0" err="1"/>
              <a:t>trainer</a:t>
            </a:r>
            <a:r>
              <a:rPr lang="hr-HR" sz="7200" dirty="0"/>
              <a:t> </a:t>
            </a:r>
            <a:r>
              <a:rPr lang="hr-HR" sz="7200" dirty="0" err="1"/>
              <a:t>in</a:t>
            </a:r>
            <a:r>
              <a:rPr lang="hr-HR" sz="7200" dirty="0"/>
              <a:t> </a:t>
            </a:r>
            <a:r>
              <a:rPr lang="hr-HR" sz="7200" dirty="0" err="1"/>
              <a:t>community-based</a:t>
            </a:r>
            <a:r>
              <a:rPr lang="hr-HR" sz="7200" dirty="0"/>
              <a:t> </a:t>
            </a:r>
            <a:r>
              <a:rPr lang="hr-HR" sz="7200" dirty="0" err="1"/>
              <a:t>mental</a:t>
            </a:r>
            <a:r>
              <a:rPr lang="hr-HR" sz="7200" dirty="0"/>
              <a:t> </a:t>
            </a:r>
            <a:r>
              <a:rPr lang="hr-HR" sz="7200" dirty="0" err="1"/>
              <a:t>health</a:t>
            </a:r>
            <a:r>
              <a:rPr lang="hr-HR" sz="7200" dirty="0"/>
              <a:t> care</a:t>
            </a:r>
          </a:p>
          <a:p>
            <a:pPr>
              <a:buFontTx/>
              <a:buChar char="-"/>
            </a:pPr>
            <a:r>
              <a:rPr lang="hr-HR" sz="7200" dirty="0"/>
              <a:t>mentor for </a:t>
            </a:r>
            <a:r>
              <a:rPr lang="hr-HR" sz="7200" dirty="0" err="1"/>
              <a:t>psychology</a:t>
            </a:r>
            <a:r>
              <a:rPr lang="hr-HR" sz="7200" dirty="0"/>
              <a:t> </a:t>
            </a:r>
            <a:r>
              <a:rPr lang="hr-HR" sz="7200" dirty="0" err="1"/>
              <a:t>students</a:t>
            </a:r>
            <a:r>
              <a:rPr lang="hr-HR" sz="7200" dirty="0"/>
              <a:t> </a:t>
            </a:r>
            <a:r>
              <a:rPr lang="hr-HR" sz="7200" dirty="0" err="1"/>
              <a:t>of</a:t>
            </a:r>
            <a:r>
              <a:rPr lang="hr-HR" sz="7200" dirty="0"/>
              <a:t> University </a:t>
            </a:r>
            <a:r>
              <a:rPr lang="hr-HR" sz="7200" dirty="0" err="1"/>
              <a:t>in</a:t>
            </a:r>
            <a:r>
              <a:rPr lang="hr-HR" sz="7200" dirty="0"/>
              <a:t> Zadar</a:t>
            </a:r>
          </a:p>
          <a:p>
            <a:pPr>
              <a:buFontTx/>
              <a:buChar char="-"/>
            </a:pPr>
            <a:r>
              <a:rPr lang="hr-HR" sz="7200" dirty="0" err="1"/>
              <a:t>postgraduate</a:t>
            </a:r>
            <a:r>
              <a:rPr lang="hr-HR" sz="7200" dirty="0"/>
              <a:t> student at </a:t>
            </a:r>
            <a:r>
              <a:rPr lang="hr-HR" sz="7200" dirty="0" err="1"/>
              <a:t>Radboud</a:t>
            </a:r>
            <a:r>
              <a:rPr lang="hr-HR" sz="7200" dirty="0"/>
              <a:t> University (RITHA </a:t>
            </a:r>
            <a:r>
              <a:rPr lang="hr-HR" sz="7200" dirty="0" err="1"/>
              <a:t>Practitioner</a:t>
            </a:r>
            <a:r>
              <a:rPr lang="hr-HR" sz="7200" dirty="0"/>
              <a:t> </a:t>
            </a:r>
            <a:r>
              <a:rPr lang="hr-HR" sz="7200" dirty="0" err="1"/>
              <a:t>Programme</a:t>
            </a:r>
            <a:r>
              <a:rPr lang="hr-HR" sz="7200" dirty="0"/>
              <a:t>), …</a:t>
            </a:r>
            <a:endParaRPr lang="hr-HR" sz="44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6EABCFB-3207-44AB-8C14-5D6F27052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3059" r="-668" b="15168"/>
          <a:stretch/>
        </p:blipFill>
        <p:spPr>
          <a:xfrm>
            <a:off x="5607885" y="1137332"/>
            <a:ext cx="5729286" cy="2808726"/>
          </a:xfrm>
          <a:prstGeom prst="rect">
            <a:avLst/>
          </a:prstGeom>
        </p:spPr>
      </p:pic>
      <p:pic>
        <p:nvPicPr>
          <p:cNvPr id="8" name="Picture 6" descr="Co-funded by the EU">
            <a:extLst>
              <a:ext uri="{FF2B5EF4-FFF2-40B4-BE49-F238E27FC236}">
                <a16:creationId xmlns:a16="http://schemas.microsoft.com/office/drawing/2014/main" id="{647B9679-60EB-464C-8A88-9A056407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963FB9D-70FF-470B-AE0B-51F5C958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951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4E0AB40-84EA-4B0D-9908-91DEC60531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AA8AE20-260B-421B-B12B-2EEC7E3164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2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DA65963D-5273-48BA-AF46-E6CED722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9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725760" y="1272240"/>
            <a:ext cx="10627200" cy="96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725760" y="2587680"/>
            <a:ext cx="10627200" cy="358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Picture 6" descr="Co-funded by the EU"/>
          <p:cNvPicPr/>
          <p:nvPr/>
        </p:nvPicPr>
        <p:blipFill>
          <a:blip r:embed="rId2"/>
          <a:stretch/>
        </p:blipFill>
        <p:spPr>
          <a:xfrm>
            <a:off x="0" y="-3600"/>
            <a:ext cx="4719960" cy="99072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8" descr="Erasmus+ | EU programme for education, training, youth and sport"/>
          <p:cNvPicPr/>
          <p:nvPr/>
        </p:nvPicPr>
        <p:blipFill>
          <a:blip r:embed="rId3"/>
          <a:stretch/>
        </p:blipFill>
        <p:spPr>
          <a:xfrm>
            <a:off x="5268600" y="6148440"/>
            <a:ext cx="1751040" cy="708840"/>
          </a:xfrm>
          <a:prstGeom prst="rect">
            <a:avLst/>
          </a:prstGeom>
          <a:ln w="0">
            <a:noFill/>
          </a:ln>
        </p:spPr>
      </p:pic>
      <p:pic>
        <p:nvPicPr>
          <p:cNvPr id="136" name="Slika 11"/>
          <p:cNvPicPr/>
          <p:nvPr/>
        </p:nvPicPr>
        <p:blipFill>
          <a:blip r:embed="rId4"/>
          <a:srcRect l="41271" t="16351" r="4168" b="59504"/>
          <a:stretch/>
        </p:blipFill>
        <p:spPr>
          <a:xfrm>
            <a:off x="4827960" y="64440"/>
            <a:ext cx="3859920" cy="960120"/>
          </a:xfrm>
          <a:prstGeom prst="rect">
            <a:avLst/>
          </a:prstGeom>
          <a:ln w="0">
            <a:noFill/>
          </a:ln>
        </p:spPr>
      </p:pic>
      <p:pic>
        <p:nvPicPr>
          <p:cNvPr id="137" name="Slika 12"/>
          <p:cNvPicPr/>
          <p:nvPr/>
        </p:nvPicPr>
        <p:blipFill>
          <a:blip r:embed="rId5"/>
          <a:srcRect l="4762" t="61817" r="74179" b="23321"/>
          <a:stretch/>
        </p:blipFill>
        <p:spPr>
          <a:xfrm>
            <a:off x="10399320" y="280800"/>
            <a:ext cx="1603080" cy="63576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10" descr="Erasmusdays 2021 - 3 days of celebration of the Erasmus+ programme"/>
          <p:cNvPicPr/>
          <p:nvPr/>
        </p:nvPicPr>
        <p:blipFill>
          <a:blip r:embed="rId6"/>
          <a:stretch/>
        </p:blipFill>
        <p:spPr>
          <a:xfrm>
            <a:off x="8795520" y="-3600"/>
            <a:ext cx="1603080" cy="1095840"/>
          </a:xfrm>
          <a:prstGeom prst="rect">
            <a:avLst/>
          </a:prstGeom>
          <a:ln w="0">
            <a:noFill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A1919F1-21EC-492F-AE85-D66436B784EB}"/>
              </a:ext>
            </a:extLst>
          </p:cNvPr>
          <p:cNvSpPr txBox="1"/>
          <p:nvPr/>
        </p:nvSpPr>
        <p:spPr>
          <a:xfrm>
            <a:off x="887160" y="2659900"/>
            <a:ext cx="10513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/>
              <a:t>Interests</a:t>
            </a:r>
            <a:r>
              <a:rPr lang="hr-HR" sz="3600" dirty="0"/>
              <a:t>:</a:t>
            </a:r>
          </a:p>
          <a:p>
            <a:pPr marL="285750" indent="-285750">
              <a:buFontTx/>
              <a:buChar char="-"/>
            </a:pPr>
            <a:r>
              <a:rPr lang="hr-HR" sz="3600" dirty="0" err="1"/>
              <a:t>education</a:t>
            </a:r>
            <a:r>
              <a:rPr lang="hr-HR" sz="3600" dirty="0"/>
              <a:t> </a:t>
            </a:r>
            <a:r>
              <a:rPr lang="hr-HR" sz="3600" dirty="0" err="1"/>
              <a:t>of</a:t>
            </a:r>
            <a:r>
              <a:rPr lang="hr-HR" sz="3600" dirty="0"/>
              <a:t> </a:t>
            </a:r>
            <a:r>
              <a:rPr lang="hr-HR" sz="3600" dirty="0" err="1"/>
              <a:t>children</a:t>
            </a:r>
            <a:r>
              <a:rPr lang="hr-HR" sz="3600" dirty="0"/>
              <a:t> </a:t>
            </a:r>
            <a:r>
              <a:rPr lang="hr-HR" sz="3600" dirty="0" err="1"/>
              <a:t>with</a:t>
            </a:r>
            <a:r>
              <a:rPr lang="hr-HR" sz="3600" dirty="0"/>
              <a:t> </a:t>
            </a:r>
            <a:r>
              <a:rPr lang="hr-HR" sz="3600" dirty="0" err="1"/>
              <a:t>special</a:t>
            </a:r>
            <a:r>
              <a:rPr lang="hr-HR" sz="3600" dirty="0"/>
              <a:t> </a:t>
            </a:r>
            <a:r>
              <a:rPr lang="hr-HR" sz="3600" dirty="0" err="1"/>
              <a:t>educational</a:t>
            </a:r>
            <a:r>
              <a:rPr lang="hr-HR" sz="3600" dirty="0"/>
              <a:t> </a:t>
            </a:r>
            <a:r>
              <a:rPr lang="hr-HR" sz="3600" dirty="0" err="1"/>
              <a:t>needs</a:t>
            </a:r>
            <a:r>
              <a:rPr lang="hr-HR" sz="3600" dirty="0"/>
              <a:t> (</a:t>
            </a:r>
            <a:r>
              <a:rPr lang="hr-HR" sz="3600" dirty="0" err="1"/>
              <a:t>gifted</a:t>
            </a:r>
            <a:r>
              <a:rPr lang="hr-HR" sz="3600" dirty="0"/>
              <a:t>, </a:t>
            </a:r>
            <a:r>
              <a:rPr lang="hr-HR" sz="3600" dirty="0" err="1"/>
              <a:t>with</a:t>
            </a:r>
            <a:r>
              <a:rPr lang="hr-HR" sz="3600" dirty="0"/>
              <a:t> </a:t>
            </a:r>
            <a:r>
              <a:rPr lang="hr-HR" sz="3600" dirty="0" err="1"/>
              <a:t>difficulties</a:t>
            </a:r>
            <a:r>
              <a:rPr lang="hr-HR" sz="3600" dirty="0"/>
              <a:t>)</a:t>
            </a:r>
          </a:p>
          <a:p>
            <a:pPr marL="285750" indent="-285750">
              <a:buFontTx/>
              <a:buChar char="-"/>
            </a:pPr>
            <a:r>
              <a:rPr lang="hr-HR" sz="3600" dirty="0" err="1"/>
              <a:t>examples</a:t>
            </a:r>
            <a:r>
              <a:rPr lang="hr-HR" sz="3600" dirty="0"/>
              <a:t> </a:t>
            </a:r>
            <a:r>
              <a:rPr lang="hr-HR" sz="3600" dirty="0" err="1"/>
              <a:t>of</a:t>
            </a:r>
            <a:r>
              <a:rPr lang="hr-HR" sz="3600" dirty="0"/>
              <a:t> </a:t>
            </a:r>
            <a:r>
              <a:rPr lang="hr-HR" sz="3600" dirty="0" err="1"/>
              <a:t>good</a:t>
            </a:r>
            <a:r>
              <a:rPr lang="hr-HR" sz="3600" dirty="0"/>
              <a:t> </a:t>
            </a:r>
            <a:r>
              <a:rPr lang="hr-HR" sz="3600" dirty="0" err="1"/>
              <a:t>practice</a:t>
            </a:r>
            <a:endParaRPr lang="hr-HR" sz="3600" dirty="0"/>
          </a:p>
          <a:p>
            <a:pPr marL="285750" indent="-285750">
              <a:buFontTx/>
              <a:buChar char="-"/>
            </a:pPr>
            <a:r>
              <a:rPr lang="en-US" sz="3600" dirty="0"/>
              <a:t>self-regulation of learning, emotions, development of social skills</a:t>
            </a:r>
            <a:endParaRPr lang="hr-HR" sz="3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62B528-C7ED-45F8-9314-A035EB95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F4537A-EE8A-43E7-8B4F-3FBBA90B4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am interested in experiences from </a:t>
            </a:r>
            <a:r>
              <a:rPr lang="hr-HR" dirty="0" err="1"/>
              <a:t>other</a:t>
            </a:r>
            <a:r>
              <a:rPr lang="hr-HR" dirty="0"/>
              <a:t> </a:t>
            </a:r>
            <a:r>
              <a:rPr lang="hr-HR" dirty="0" err="1"/>
              <a:t>schools</a:t>
            </a:r>
            <a:r>
              <a:rPr lang="hr-HR" dirty="0"/>
              <a:t>: </a:t>
            </a:r>
          </a:p>
          <a:p>
            <a:pPr>
              <a:buFontTx/>
              <a:buChar char="-"/>
            </a:pPr>
            <a:r>
              <a:rPr lang="en-US" dirty="0"/>
              <a:t>extracurricular teaching</a:t>
            </a:r>
            <a:r>
              <a:rPr lang="hr-HR" dirty="0"/>
              <a:t>, </a:t>
            </a:r>
            <a:r>
              <a:rPr lang="hr-HR" dirty="0" err="1"/>
              <a:t>outdoor</a:t>
            </a:r>
            <a:r>
              <a:rPr lang="hr-HR" dirty="0"/>
              <a:t> </a:t>
            </a:r>
            <a:r>
              <a:rPr lang="hr-HR" dirty="0" err="1"/>
              <a:t>teaching</a:t>
            </a:r>
            <a:r>
              <a:rPr lang="hr-HR" dirty="0"/>
              <a:t> </a:t>
            </a:r>
          </a:p>
          <a:p>
            <a:pPr>
              <a:buFontTx/>
              <a:buChar char="-"/>
            </a:pPr>
            <a:r>
              <a:rPr lang="hr-HR" dirty="0" err="1"/>
              <a:t>working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students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health</a:t>
            </a:r>
            <a:r>
              <a:rPr lang="hr-HR" dirty="0"/>
              <a:t> </a:t>
            </a:r>
            <a:r>
              <a:rPr lang="hr-HR" dirty="0" err="1"/>
              <a:t>difficulties</a:t>
            </a:r>
            <a:r>
              <a:rPr lang="hr-HR" dirty="0"/>
              <a:t> </a:t>
            </a:r>
          </a:p>
          <a:p>
            <a:pPr>
              <a:buFontTx/>
              <a:buChar char="-"/>
            </a:pPr>
            <a:r>
              <a:rPr lang="hr-HR" dirty="0" err="1"/>
              <a:t>gifted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talented</a:t>
            </a:r>
            <a:r>
              <a:rPr lang="hr-HR" dirty="0"/>
              <a:t> </a:t>
            </a:r>
            <a:r>
              <a:rPr lang="hr-HR" dirty="0" err="1"/>
              <a:t>students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6" descr="Co-funded by the EU">
            <a:extLst>
              <a:ext uri="{FF2B5EF4-FFF2-40B4-BE49-F238E27FC236}">
                <a16:creationId xmlns:a16="http://schemas.microsoft.com/office/drawing/2014/main" id="{ED1CF819-30D6-4AA0-AC55-F452890A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A092DAD7-0ADC-4919-B5C0-2597200D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951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B3464E0-1EC6-4D32-B2C4-FE6E58365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87833E4-7D45-4A14-A6BD-F84FD8C82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C89D1113-907A-4EFE-8C46-D9FC8D92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47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1164447"/>
            <a:ext cx="10628086" cy="4696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>
                <a:cs typeface="Calibri" panose="020F0502020204030204"/>
              </a:rPr>
              <a:t>KA2 </a:t>
            </a:r>
            <a:endParaRPr lang="hr-HR" dirty="0">
              <a:ea typeface="+mn-lt"/>
              <a:cs typeface="+mn-lt"/>
            </a:endParaRPr>
          </a:p>
          <a:p>
            <a:pPr marL="457200" indent="-457200"/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Wearable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Methodology</a:t>
            </a:r>
            <a:r>
              <a:rPr lang="hr-HR" sz="2400" dirty="0">
                <a:ea typeface="+mn-lt"/>
                <a:cs typeface="+mn-lt"/>
              </a:rPr>
              <a:t> (</a:t>
            </a:r>
            <a:r>
              <a:rPr lang="hr-HR" sz="2400" dirty="0" err="1">
                <a:ea typeface="+mn-lt"/>
                <a:cs typeface="+mn-lt"/>
              </a:rPr>
              <a:t>project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partners</a:t>
            </a:r>
            <a:r>
              <a:rPr lang="hr-HR" sz="2400" dirty="0">
                <a:ea typeface="+mn-lt"/>
                <a:cs typeface="+mn-lt"/>
              </a:rPr>
              <a:t> Anton Diaz 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and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 University </a:t>
            </a:r>
            <a:r>
              <a:rPr lang="hr-HR" sz="2400" dirty="0" err="1">
                <a:ea typeface="+mn-lt"/>
                <a:cs typeface="+mn-lt"/>
              </a:rPr>
              <a:t>of</a:t>
            </a:r>
            <a:r>
              <a:rPr lang="hr-HR" sz="2400" dirty="0">
                <a:ea typeface="+mn-lt"/>
                <a:cs typeface="+mn-lt"/>
              </a:rPr>
              <a:t> Castilla La </a:t>
            </a:r>
            <a:r>
              <a:rPr lang="hr-HR" sz="2400" dirty="0" err="1">
                <a:ea typeface="+mn-lt"/>
                <a:cs typeface="+mn-lt"/>
              </a:rPr>
              <a:t>Mancha</a:t>
            </a:r>
            <a:r>
              <a:rPr lang="hr-HR" sz="2400" dirty="0">
                <a:ea typeface="+mn-lt"/>
                <a:cs typeface="+mn-lt"/>
              </a:rPr>
              <a:t> ( Spain), </a:t>
            </a:r>
            <a:r>
              <a:rPr lang="hr-HR" sz="2400" dirty="0" err="1">
                <a:ea typeface="+mn-lt"/>
                <a:cs typeface="+mn-lt"/>
              </a:rPr>
              <a:t>Bulgaria</a:t>
            </a:r>
            <a:r>
              <a:rPr lang="hr-HR" sz="2400" dirty="0">
                <a:ea typeface="+mn-lt"/>
                <a:cs typeface="+mn-lt"/>
              </a:rPr>
              <a:t> St. Kliment Ohridski 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)</a:t>
            </a:r>
            <a:endParaRPr lang="hr-HR" sz="2400" dirty="0">
              <a:cs typeface="Calibri"/>
            </a:endParaRPr>
          </a:p>
          <a:p>
            <a:pPr marL="457200" indent="-457200"/>
            <a:r>
              <a:rPr lang="hr-HR" sz="2400" dirty="0">
                <a:ea typeface="+mn-lt"/>
                <a:cs typeface="+mn-lt"/>
              </a:rPr>
              <a:t>Project FAST ( </a:t>
            </a:r>
            <a:r>
              <a:rPr lang="hr-HR" sz="2400" dirty="0" err="1">
                <a:ea typeface="+mn-lt"/>
                <a:cs typeface="+mn-lt"/>
              </a:rPr>
              <a:t>Fun</a:t>
            </a:r>
            <a:r>
              <a:rPr lang="hr-HR" sz="2400" dirty="0">
                <a:ea typeface="+mn-lt"/>
                <a:cs typeface="+mn-lt"/>
              </a:rPr>
              <a:t>, </a:t>
            </a:r>
            <a:r>
              <a:rPr lang="hr-HR" sz="2400" dirty="0" err="1">
                <a:ea typeface="+mn-lt"/>
                <a:cs typeface="+mn-lt"/>
              </a:rPr>
              <a:t>Authentic</a:t>
            </a:r>
            <a:r>
              <a:rPr lang="hr-HR" sz="2400" dirty="0">
                <a:ea typeface="+mn-lt"/>
                <a:cs typeface="+mn-lt"/>
              </a:rPr>
              <a:t>, </a:t>
            </a:r>
            <a:r>
              <a:rPr lang="hr-HR" sz="2400" dirty="0" err="1">
                <a:ea typeface="+mn-lt"/>
                <a:cs typeface="+mn-lt"/>
              </a:rPr>
              <a:t>Simple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and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Trustworthy</a:t>
            </a:r>
            <a:r>
              <a:rPr lang="hr-HR" sz="2400" dirty="0">
                <a:ea typeface="+mn-lt"/>
                <a:cs typeface="+mn-lt"/>
              </a:rPr>
              <a:t>, 2017. -2020.)</a:t>
            </a:r>
            <a:endParaRPr lang="hr-HR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hr-HR" sz="2400" dirty="0">
                <a:cs typeface="Calibri" panose="020F0502020204030204"/>
              </a:rPr>
              <a:t>      Project </a:t>
            </a:r>
            <a:r>
              <a:rPr lang="hr-HR" sz="2400" dirty="0" err="1">
                <a:cs typeface="Calibri" panose="020F0502020204030204"/>
              </a:rPr>
              <a:t>partners</a:t>
            </a:r>
            <a:r>
              <a:rPr lang="hr-HR" sz="2400" dirty="0">
                <a:cs typeface="Calibri" panose="020F0502020204030204"/>
              </a:rPr>
              <a:t> </a:t>
            </a:r>
            <a:r>
              <a:rPr lang="hr-HR" sz="2400" dirty="0" err="1">
                <a:cs typeface="Calibri" panose="020F0502020204030204"/>
              </a:rPr>
              <a:t>were</a:t>
            </a:r>
            <a:r>
              <a:rPr lang="hr-HR" sz="2400" dirty="0">
                <a:cs typeface="Calibri" panose="020F0502020204030204"/>
              </a:rPr>
              <a:t> </a:t>
            </a:r>
            <a:r>
              <a:rPr lang="hr-HR" sz="2400" dirty="0" err="1">
                <a:cs typeface="Calibri" panose="020F0502020204030204"/>
              </a:rPr>
              <a:t>from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Denmark</a:t>
            </a:r>
            <a:r>
              <a:rPr lang="hr-HR" sz="2400" dirty="0">
                <a:cs typeface="Calibri" panose="020F0502020204030204"/>
              </a:rPr>
              <a:t>, </a:t>
            </a:r>
            <a:r>
              <a:rPr lang="hr-HR" sz="2400" dirty="0" err="1">
                <a:cs typeface="Calibri" panose="020F0502020204030204"/>
              </a:rPr>
              <a:t>Norways</a:t>
            </a:r>
            <a:r>
              <a:rPr lang="hr-HR" sz="2400" dirty="0">
                <a:cs typeface="Calibri" panose="020F0502020204030204"/>
              </a:rPr>
              <a:t>, </a:t>
            </a:r>
            <a:r>
              <a:rPr lang="hr-HR" sz="2400" dirty="0" err="1">
                <a:cs typeface="Calibri" panose="020F0502020204030204"/>
              </a:rPr>
              <a:t>Slovenia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and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Poland</a:t>
            </a:r>
            <a:endParaRPr lang="hr-HR" sz="2400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>
              <a:cs typeface="Calibri" panose="020F0502020204030204"/>
            </a:endParaRPr>
          </a:p>
          <a:p>
            <a:pPr>
              <a:buNone/>
            </a:pPr>
            <a:endParaRPr lang="hr-HR" dirty="0">
              <a:cs typeface="Calibri" panose="020F0502020204030204"/>
            </a:endParaRP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28EE3FB-2C83-492B-8E4D-D7122882B1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79962" y="3422710"/>
            <a:ext cx="4859547" cy="2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-funded by the EU">
            <a:extLst>
              <a:ext uri="{FF2B5EF4-FFF2-40B4-BE49-F238E27FC236}">
                <a16:creationId xmlns:a16="http://schemas.microsoft.com/office/drawing/2014/main" id="{1843D2F0-FEB9-4907-B080-690E7FB72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B214AF53-7E00-4457-96D6-9D729FD0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31913FF-D4DA-41B6-AAD4-B0565D377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E3080E1-6676-4114-90EF-2EF17C9A9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7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8B60CD4D-47FB-423D-8AAA-8D7FC5FC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9FC998F-C221-44EC-8CD5-5285632932EB}"/>
              </a:ext>
            </a:extLst>
          </p:cNvPr>
          <p:cNvSpPr txBox="1"/>
          <p:nvPr/>
        </p:nvSpPr>
        <p:spPr>
          <a:xfrm>
            <a:off x="1257300" y="1628775"/>
            <a:ext cx="96869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Participants in student </a:t>
            </a:r>
            <a:r>
              <a:rPr lang="en-US" sz="3200" dirty="0" err="1"/>
              <a:t>mobilit</a:t>
            </a:r>
            <a:r>
              <a:rPr lang="hr-HR" sz="3200" dirty="0" err="1"/>
              <a:t>ies</a:t>
            </a:r>
            <a:r>
              <a:rPr lang="hr-HR" sz="3200" dirty="0"/>
              <a:t> </a:t>
            </a:r>
            <a:r>
              <a:rPr lang="en-US" sz="3200" dirty="0"/>
              <a:t>are students with special needs</a:t>
            </a:r>
            <a:r>
              <a:rPr lang="hr-HR" sz="3200" dirty="0"/>
              <a:t>:</a:t>
            </a:r>
          </a:p>
          <a:p>
            <a:pPr marL="285750" indent="-285750">
              <a:buFontTx/>
              <a:buChar char="-"/>
            </a:pPr>
            <a:r>
              <a:rPr lang="hr-HR" sz="3200" dirty="0" err="1"/>
              <a:t>Gifted</a:t>
            </a:r>
            <a:r>
              <a:rPr lang="hr-HR" sz="3200" dirty="0"/>
              <a:t> </a:t>
            </a:r>
            <a:r>
              <a:rPr lang="hr-HR" sz="3200" dirty="0" err="1"/>
              <a:t>students</a:t>
            </a:r>
            <a:endParaRPr lang="hr-HR" sz="3200" dirty="0"/>
          </a:p>
          <a:p>
            <a:pPr marL="285750" indent="-285750">
              <a:buFontTx/>
              <a:buChar char="-"/>
            </a:pPr>
            <a:r>
              <a:rPr lang="hr-HR" sz="3200" dirty="0" err="1"/>
              <a:t>Twice</a:t>
            </a:r>
            <a:r>
              <a:rPr lang="hr-HR" sz="3200" dirty="0"/>
              <a:t> </a:t>
            </a:r>
            <a:r>
              <a:rPr lang="hr-HR" sz="3200" dirty="0" err="1"/>
              <a:t>exceptional</a:t>
            </a:r>
            <a:r>
              <a:rPr lang="hr-HR" sz="3200" dirty="0"/>
              <a:t> </a:t>
            </a:r>
            <a:r>
              <a:rPr lang="hr-HR" sz="3200" dirty="0" err="1"/>
              <a:t>students</a:t>
            </a:r>
            <a:endParaRPr lang="hr-HR" sz="3200" dirty="0"/>
          </a:p>
          <a:p>
            <a:pPr marL="285750" indent="-285750">
              <a:buFontTx/>
              <a:buChar char="-"/>
            </a:pPr>
            <a:r>
              <a:rPr lang="hr-HR" sz="3200" dirty="0" err="1"/>
              <a:t>Students</a:t>
            </a:r>
            <a:r>
              <a:rPr lang="hr-HR" sz="3200" dirty="0"/>
              <a:t> </a:t>
            </a:r>
            <a:r>
              <a:rPr lang="hr-HR" sz="3200" dirty="0" err="1"/>
              <a:t>with</a:t>
            </a:r>
            <a:r>
              <a:rPr lang="hr-HR" sz="3200" dirty="0"/>
              <a:t> </a:t>
            </a:r>
            <a:r>
              <a:rPr lang="hr-HR" sz="3200" dirty="0" err="1"/>
              <a:t>difficulties</a:t>
            </a:r>
            <a:endParaRPr lang="hr-HR" sz="3200" dirty="0"/>
          </a:p>
          <a:p>
            <a:endParaRPr lang="hr-HR" sz="3200" dirty="0"/>
          </a:p>
          <a:p>
            <a:r>
              <a:rPr lang="hr-HR" sz="3200" dirty="0"/>
              <a:t>S</a:t>
            </a:r>
            <a:r>
              <a:rPr lang="en-US" sz="3200" dirty="0" err="1"/>
              <a:t>hort</a:t>
            </a:r>
            <a:r>
              <a:rPr lang="en-US" sz="3200" dirty="0"/>
              <a:t>-term group </a:t>
            </a:r>
            <a:r>
              <a:rPr lang="en-US" sz="3200" dirty="0" err="1"/>
              <a:t>mobilit</a:t>
            </a:r>
            <a:r>
              <a:rPr lang="hr-HR" sz="3200" dirty="0" err="1"/>
              <a:t>ies</a:t>
            </a:r>
            <a:endParaRPr lang="hr-HR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-funded by the EU">
            <a:extLst>
              <a:ext uri="{FF2B5EF4-FFF2-40B4-BE49-F238E27FC236}">
                <a16:creationId xmlns:a16="http://schemas.microsoft.com/office/drawing/2014/main" id="{3BA7C62B-91FE-4FFA-824F-F59205E5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D82CEF7A-DD5B-4F7A-8E25-E023AA82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A598768-3F6C-4C1C-B771-5D709E23A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6E14407-7352-4A14-88E2-C55A3FCD5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663A95A8-0B32-4B59-971C-0FBC4214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B26A275-5269-49B2-926A-2C8212090B61}"/>
              </a:ext>
            </a:extLst>
          </p:cNvPr>
          <p:cNvSpPr txBox="1"/>
          <p:nvPr/>
        </p:nvSpPr>
        <p:spPr>
          <a:xfrm>
            <a:off x="2140085" y="2120630"/>
            <a:ext cx="85061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/>
              <a:t>Contact</a:t>
            </a:r>
            <a:r>
              <a:rPr lang="hr-HR" sz="3200" dirty="0"/>
              <a:t>:      </a:t>
            </a:r>
            <a:r>
              <a:rPr lang="hr-HR" sz="3200" dirty="0">
                <a:hlinkClick r:id="rId7"/>
              </a:rPr>
              <a:t>elvira.vuckovic@skole.hr</a:t>
            </a:r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r>
              <a:rPr lang="hr-HR" sz="3200" dirty="0" err="1"/>
              <a:t>Evaluation</a:t>
            </a:r>
            <a:r>
              <a:rPr lang="hr-HR" sz="3200" dirty="0"/>
              <a:t>: </a:t>
            </a:r>
            <a:r>
              <a:rPr lang="hr-HR" sz="3200" dirty="0">
                <a:hlinkClick r:id="rId8"/>
              </a:rPr>
              <a:t>https://www.menti.com/gendhmfbdz</a:t>
            </a:r>
            <a:endParaRPr lang="hr-HR" sz="3200" dirty="0"/>
          </a:p>
          <a:p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981194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AC1153-237E-47C5-9D9F-DCF02212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61C999-6FDA-4F42-92A3-D63014E3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57" y="3164113"/>
            <a:ext cx="8723086" cy="3012849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1" dirty="0">
                <a:solidFill>
                  <a:srgbClr val="58595B"/>
                </a:solidFill>
                <a:effectLst/>
                <a:latin typeface="perec-negra"/>
              </a:rPr>
              <a:t>This publication [communication] reflects the views only of the author, and the Commission cannot be held responsible for any use which may be made of the information contained therein.</a:t>
            </a:r>
            <a:endParaRPr lang="en-US" b="0" i="0" dirty="0">
              <a:solidFill>
                <a:srgbClr val="58595B"/>
              </a:solidFill>
              <a:effectLst/>
              <a:latin typeface="perec-gris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58595B"/>
                </a:solidFill>
                <a:effectLst/>
                <a:latin typeface="perec-gris"/>
              </a:rPr>
              <a:t> </a:t>
            </a:r>
          </a:p>
          <a:p>
            <a:endParaRPr lang="hr-HR" dirty="0"/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DC5171F9-22D0-4D08-B1CE-4D86680A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10156542" cy="21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376192C6-7EC1-4E40-A20D-F5E22E6A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2587805"/>
            <a:ext cx="10628086" cy="358915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77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E757EF2-16B4-4231-890F-0A84925168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20" t="21100" r="-38720" b="11295"/>
          <a:stretch/>
        </p:blipFill>
        <p:spPr>
          <a:xfrm>
            <a:off x="2360384" y="1752557"/>
            <a:ext cx="12192000" cy="463419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8844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" y="6016625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images (11).jpg">
            <a:extLst>
              <a:ext uri="{FF2B5EF4-FFF2-40B4-BE49-F238E27FC236}">
                <a16:creationId xmlns:a16="http://schemas.microsoft.com/office/drawing/2014/main" id="{4CCB2649-86C5-4D1F-8FD8-EDD119558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08" y="3287428"/>
            <a:ext cx="3567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utnik 1">
            <a:extLst>
              <a:ext uri="{FF2B5EF4-FFF2-40B4-BE49-F238E27FC236}">
                <a16:creationId xmlns:a16="http://schemas.microsoft.com/office/drawing/2014/main" id="{97ECF830-340C-4D02-8825-E4F5DD9E2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245" y="1775051"/>
            <a:ext cx="863123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dirty="0" err="1">
                <a:latin typeface="Arial" panose="020B0604020202020204" pitchFamily="34" charset="0"/>
              </a:rPr>
              <a:t>Primary</a:t>
            </a:r>
            <a:r>
              <a:rPr lang="hr-HR" altLang="sr-Latn-RS" sz="2000" b="1" dirty="0">
                <a:latin typeface="Arial" panose="020B0604020202020204" pitchFamily="34" charset="0"/>
              </a:rPr>
              <a:t>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school</a:t>
            </a:r>
            <a:r>
              <a:rPr lang="hr-HR" altLang="sr-Latn-RS" sz="2000" b="1" dirty="0">
                <a:latin typeface="Arial" panose="020B0604020202020204" pitchFamily="34" charset="0"/>
              </a:rPr>
              <a:t> „Petar Zoranić” Nin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latin typeface="Arial" panose="020B0604020202020204" pitchFamily="34" charset="0"/>
              </a:rPr>
              <a:t>50 </a:t>
            </a:r>
            <a:r>
              <a:rPr lang="hr-HR" altLang="sr-Latn-RS" sz="1800" dirty="0" err="1">
                <a:latin typeface="Arial" panose="020B0604020202020204" pitchFamily="34" charset="0"/>
              </a:rPr>
              <a:t>employees</a:t>
            </a:r>
            <a:endParaRPr lang="hr-HR" altLang="sr-Latn-R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latin typeface="Arial" panose="020B0604020202020204" pitchFamily="34" charset="0"/>
              </a:rPr>
              <a:t>around</a:t>
            </a:r>
            <a:r>
              <a:rPr lang="hr-HR" altLang="sr-Latn-RS" sz="1800" dirty="0">
                <a:latin typeface="Arial" panose="020B0604020202020204" pitchFamily="34" charset="0"/>
              </a:rPr>
              <a:t> 300 </a:t>
            </a:r>
            <a:r>
              <a:rPr lang="hr-HR" altLang="sr-Latn-RS" sz="1800" dirty="0" err="1">
                <a:latin typeface="Arial" panose="020B0604020202020204" pitchFamily="34" charset="0"/>
              </a:rPr>
              <a:t>students</a:t>
            </a:r>
            <a:r>
              <a:rPr lang="hr-HR" altLang="sr-Latn-RS" sz="1800" dirty="0">
                <a:latin typeface="Arial" panose="020B0604020202020204" pitchFamily="34" charset="0"/>
              </a:rPr>
              <a:t> (6-14 </a:t>
            </a:r>
            <a:r>
              <a:rPr lang="hr-HR" altLang="sr-Latn-RS" sz="1800" dirty="0" err="1">
                <a:latin typeface="Arial" panose="020B0604020202020204" pitchFamily="34" charset="0"/>
              </a:rPr>
              <a:t>years</a:t>
            </a:r>
            <a:r>
              <a:rPr lang="hr-HR" altLang="sr-Latn-RS" sz="1800" dirty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latin typeface="Arial" panose="020B0604020202020204" pitchFamily="34" charset="0"/>
              </a:rPr>
              <a:t>School</a:t>
            </a:r>
            <a:r>
              <a:rPr lang="hr-HR" altLang="sr-Latn-RS" sz="1800" dirty="0">
                <a:latin typeface="Arial" panose="020B0604020202020204" pitchFamily="34" charset="0"/>
              </a:rPr>
              <a:t> </a:t>
            </a:r>
            <a:r>
              <a:rPr lang="hr-HR" altLang="sr-Latn-RS" sz="1800" dirty="0" err="1">
                <a:latin typeface="Arial" panose="020B0604020202020204" pitchFamily="34" charset="0"/>
              </a:rPr>
              <a:t>buildings</a:t>
            </a:r>
            <a:r>
              <a:rPr lang="hr-HR" altLang="sr-Latn-RS" sz="1800" dirty="0">
                <a:latin typeface="Arial" panose="020B0604020202020204" pitchFamily="34" charset="0"/>
              </a:rPr>
              <a:t> </a:t>
            </a:r>
            <a:r>
              <a:rPr lang="hr-HR" altLang="sr-Latn-RS" sz="1800" dirty="0" err="1">
                <a:latin typeface="Arial" panose="020B0604020202020204" pitchFamily="34" charset="0"/>
              </a:rPr>
              <a:t>in</a:t>
            </a:r>
            <a:r>
              <a:rPr lang="hr-HR" altLang="sr-Latn-RS" sz="1800" dirty="0">
                <a:latin typeface="Arial" panose="020B0604020202020204" pitchFamily="34" charset="0"/>
              </a:rPr>
              <a:t> Nin, Vrsi, Zaton, Ninski Stanovi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9BBFA356-994C-46EF-9826-FF3671DC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CD74E8-94EC-40AA-B59E-23481584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8" y="3331593"/>
            <a:ext cx="16192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grad_nin_08.gif">
            <a:extLst>
              <a:ext uri="{FF2B5EF4-FFF2-40B4-BE49-F238E27FC236}">
                <a16:creationId xmlns:a16="http://schemas.microsoft.com/office/drawing/2014/main" id="{B17A09AE-AC1A-4FF1-A00F-08A6A34BF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12" y="3274443"/>
            <a:ext cx="1857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DD32949-847E-4292-BA78-D33E9FB8F502}"/>
              </a:ext>
            </a:extLst>
          </p:cNvPr>
          <p:cNvSpPr txBox="1"/>
          <p:nvPr/>
        </p:nvSpPr>
        <p:spPr>
          <a:xfrm>
            <a:off x="4827813" y="6016625"/>
            <a:ext cx="303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link to the school website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856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Nin (1).jpg">
            <a:extLst>
              <a:ext uri="{FF2B5EF4-FFF2-40B4-BE49-F238E27FC236}">
                <a16:creationId xmlns:a16="http://schemas.microsoft.com/office/drawing/2014/main" id="{E1EC3DFD-E420-473C-9A1F-FE7D24133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74" y="2638161"/>
            <a:ext cx="4566927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 descr="croatia_dalmatia_zadar_nin_0003.jpg">
            <a:extLst>
              <a:ext uri="{FF2B5EF4-FFF2-40B4-BE49-F238E27FC236}">
                <a16:creationId xmlns:a16="http://schemas.microsoft.com/office/drawing/2014/main" id="{BF995F83-934C-4489-8A1B-65CE9E34F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76" y="1025171"/>
            <a:ext cx="4566927" cy="307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ad6da5df0f.jpg">
            <a:extLst>
              <a:ext uri="{FF2B5EF4-FFF2-40B4-BE49-F238E27FC236}">
                <a16:creationId xmlns:a16="http://schemas.microsoft.com/office/drawing/2014/main" id="{61054228-DEA4-441C-A0C5-81A145709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2675" r="7002" b="21967"/>
          <a:stretch>
            <a:fillRect/>
          </a:stretch>
        </p:blipFill>
        <p:spPr bwMode="auto">
          <a:xfrm>
            <a:off x="3654422" y="4346861"/>
            <a:ext cx="2346781" cy="203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kstniOkvir 1">
            <a:extLst>
              <a:ext uri="{FF2B5EF4-FFF2-40B4-BE49-F238E27FC236}">
                <a16:creationId xmlns:a16="http://schemas.microsoft.com/office/drawing/2014/main" id="{D9D4E608-6D4C-4BA8-BC34-6863045F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6" y="5076867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dirty="0" err="1"/>
              <a:t>Condura</a:t>
            </a:r>
            <a:r>
              <a:rPr lang="hr-HR" altLang="sr-Latn-RS" dirty="0"/>
              <a:t> </a:t>
            </a:r>
            <a:r>
              <a:rPr lang="hr-HR" altLang="sr-Latn-RS" dirty="0" err="1"/>
              <a:t>Croatica</a:t>
            </a:r>
            <a:r>
              <a:rPr lang="hr-HR" altLang="sr-Latn-RS" dirty="0"/>
              <a:t>:</a:t>
            </a:r>
          </a:p>
          <a:p>
            <a:pPr eaLnBrk="1" hangingPunct="1"/>
            <a:r>
              <a:rPr lang="hr-HR" altLang="sr-Latn-RS" dirty="0" err="1"/>
              <a:t>old</a:t>
            </a:r>
            <a:r>
              <a:rPr lang="hr-HR" altLang="sr-Latn-RS" dirty="0"/>
              <a:t> </a:t>
            </a:r>
            <a:r>
              <a:rPr lang="hr-HR" altLang="sr-Latn-RS" dirty="0" err="1"/>
              <a:t>croatian</a:t>
            </a:r>
            <a:r>
              <a:rPr lang="hr-HR" altLang="sr-Latn-RS" dirty="0"/>
              <a:t> </a:t>
            </a:r>
            <a:r>
              <a:rPr lang="hr-HR" altLang="sr-Latn-RS" dirty="0" err="1"/>
              <a:t>boat</a:t>
            </a:r>
            <a:endParaRPr lang="hr-HR" altLang="sr-Latn-RS" dirty="0"/>
          </a:p>
        </p:txBody>
      </p:sp>
      <p:pic>
        <p:nvPicPr>
          <p:cNvPr id="7" name="Picture 6" descr="Co-funded by the EU">
            <a:extLst>
              <a:ext uri="{FF2B5EF4-FFF2-40B4-BE49-F238E27FC236}">
                <a16:creationId xmlns:a16="http://schemas.microsoft.com/office/drawing/2014/main" id="{7960CA4B-83D4-41DE-891B-5E96FB6A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1094DA37-747A-431A-9177-70239FC9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8F45081-3E4C-40F2-88DB-7555CFAF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6129FE0-9A9E-48F7-B441-F4288BA2C9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1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85ED70F8-0A13-4F47-A48F-EE69800A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Nin (2).jpg">
            <a:extLst>
              <a:ext uri="{FF2B5EF4-FFF2-40B4-BE49-F238E27FC236}">
                <a16:creationId xmlns:a16="http://schemas.microsoft.com/office/drawing/2014/main" id="{EF3F3173-4A86-45AA-B046-D8E184269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03" y="1478604"/>
            <a:ext cx="3629911" cy="480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images (1).jpg">
            <a:extLst>
              <a:ext uri="{FF2B5EF4-FFF2-40B4-BE49-F238E27FC236}">
                <a16:creationId xmlns:a16="http://schemas.microsoft.com/office/drawing/2014/main" id="{69EA7F5E-474D-4359-AA65-F57AF953F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42" y="1482804"/>
            <a:ext cx="2492307" cy="165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 descr="obala.jpg">
            <a:extLst>
              <a:ext uri="{FF2B5EF4-FFF2-40B4-BE49-F238E27FC236}">
                <a16:creationId xmlns:a16="http://schemas.microsoft.com/office/drawing/2014/main" id="{2EF57D13-0612-4471-AC9F-0AD09D8F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429000"/>
            <a:ext cx="380952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kstniOkvir 1">
            <a:extLst>
              <a:ext uri="{FF2B5EF4-FFF2-40B4-BE49-F238E27FC236}">
                <a16:creationId xmlns:a16="http://schemas.microsoft.com/office/drawing/2014/main" id="{B5B829E4-9818-4B8A-818B-34A3739A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555" y="1478604"/>
            <a:ext cx="10080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dirty="0" err="1"/>
              <a:t>The</a:t>
            </a:r>
            <a:r>
              <a:rPr lang="hr-HR" altLang="sr-Latn-RS" dirty="0"/>
              <a:t> </a:t>
            </a:r>
            <a:r>
              <a:rPr lang="hr-HR" altLang="sr-Latn-RS" dirty="0" err="1"/>
              <a:t>Church</a:t>
            </a:r>
            <a:r>
              <a:rPr lang="hr-HR" altLang="sr-Latn-RS" dirty="0"/>
              <a:t> </a:t>
            </a:r>
            <a:r>
              <a:rPr lang="hr-HR" altLang="sr-Latn-RS" dirty="0" err="1"/>
              <a:t>of</a:t>
            </a:r>
            <a:r>
              <a:rPr lang="hr-HR" altLang="sr-Latn-RS" dirty="0"/>
              <a:t> </a:t>
            </a:r>
            <a:r>
              <a:rPr lang="hr-HR" altLang="sr-Latn-RS" dirty="0" err="1"/>
              <a:t>the</a:t>
            </a:r>
            <a:r>
              <a:rPr lang="hr-HR" altLang="sr-Latn-RS" dirty="0"/>
              <a:t> Holly Cross</a:t>
            </a:r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DBD40AA7-5C75-4DB1-99A6-3852F65B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5F86DCED-34A5-40E3-8CC6-4D290A02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EE9F648-ED70-4FD3-963A-E6081D1126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62A15F-E40E-413B-9311-0A29A1EFAD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0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A3B5D45D-630E-4B65-86A9-509F6858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images (5).jpg">
            <a:extLst>
              <a:ext uri="{FF2B5EF4-FFF2-40B4-BE49-F238E27FC236}">
                <a16:creationId xmlns:a16="http://schemas.microsoft.com/office/drawing/2014/main" id="{662A8549-F70F-4563-B978-B3B9EF4F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" r="2" b="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Nin-Grgur-Ninski-Zadar-01_578_434.jpg">
            <a:extLst>
              <a:ext uri="{FF2B5EF4-FFF2-40B4-BE49-F238E27FC236}">
                <a16:creationId xmlns:a16="http://schemas.microsoft.com/office/drawing/2014/main" id="{97895252-D2DA-4B96-802A-A1B05ABDC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-4" b="-4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images (7).jpg">
            <a:extLst>
              <a:ext uri="{FF2B5EF4-FFF2-40B4-BE49-F238E27FC236}">
                <a16:creationId xmlns:a16="http://schemas.microsoft.com/office/drawing/2014/main" id="{AD37C9E0-DBA9-4041-96AF-353D6CB80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r="4756" b="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5448430_orig.jpg">
            <a:extLst>
              <a:ext uri="{FF2B5EF4-FFF2-40B4-BE49-F238E27FC236}">
                <a16:creationId xmlns:a16="http://schemas.microsoft.com/office/drawing/2014/main" id="{4AFFFB13-71BE-43F8-B8F8-4804AAC53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r="1" b="8739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 descr="Nin_(lower_gate).JPG">
            <a:extLst>
              <a:ext uri="{FF2B5EF4-FFF2-40B4-BE49-F238E27FC236}">
                <a16:creationId xmlns:a16="http://schemas.microsoft.com/office/drawing/2014/main" id="{5DFAA33F-0E51-419A-BAF9-949D5A9F5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r="4043" b="-4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-funded by the EU">
            <a:extLst>
              <a:ext uri="{FF2B5EF4-FFF2-40B4-BE49-F238E27FC236}">
                <a16:creationId xmlns:a16="http://schemas.microsoft.com/office/drawing/2014/main" id="{4F7DA288-138C-4042-B405-13182A8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" y="0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735086A2-00EA-4D83-A4BF-3DE0244CA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5" y="614838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963B5EF-3FC4-4649-B0DE-0CE02E68B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264" t="16350" r="4168" b="59495"/>
          <a:stretch/>
        </p:blipFill>
        <p:spPr>
          <a:xfrm>
            <a:off x="4922157" y="67933"/>
            <a:ext cx="3860800" cy="96086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321BE43-0064-4C86-9E22-AB0AB64D66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62" t="61805" r="74167" b="23320"/>
          <a:stretch/>
        </p:blipFill>
        <p:spPr>
          <a:xfrm>
            <a:off x="10493827" y="284390"/>
            <a:ext cx="1603826" cy="636547"/>
          </a:xfrm>
          <a:prstGeom prst="rect">
            <a:avLst/>
          </a:prstGeom>
        </p:spPr>
      </p:pic>
      <p:pic>
        <p:nvPicPr>
          <p:cNvPr id="11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B0FC600D-6659-41EC-847B-DB679AB4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1" y="0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Grégoire_de_Nin.JPG">
            <a:extLst>
              <a:ext uri="{FF2B5EF4-FFF2-40B4-BE49-F238E27FC236}">
                <a16:creationId xmlns:a16="http://schemas.microsoft.com/office/drawing/2014/main" id="{1765AA8E-4487-44F1-A9A7-48D7870A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71501"/>
            <a:ext cx="42799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nin1_127814649.jpg">
            <a:extLst>
              <a:ext uri="{FF2B5EF4-FFF2-40B4-BE49-F238E27FC236}">
                <a16:creationId xmlns:a16="http://schemas.microsoft.com/office/drawing/2014/main" id="{6A74E128-079D-4FD6-8EB3-E05F4C84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928689"/>
            <a:ext cx="257175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images.jpg">
            <a:extLst>
              <a:ext uri="{FF2B5EF4-FFF2-40B4-BE49-F238E27FC236}">
                <a16:creationId xmlns:a16="http://schemas.microsoft.com/office/drawing/2014/main" id="{DD5E635E-F274-4186-B422-7223F90E7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3429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o-funded by the EU">
            <a:extLst>
              <a:ext uri="{FF2B5EF4-FFF2-40B4-BE49-F238E27FC236}">
                <a16:creationId xmlns:a16="http://schemas.microsoft.com/office/drawing/2014/main" id="{430F91CB-0E84-41CA-960D-814CCCFB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C34CADD6-41E5-422B-8E62-D1592B0D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0D2551-DE9C-4448-A51A-25C8E93BDE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64" t="16350" r="4168" b="59495"/>
          <a:stretch/>
        </p:blipFill>
        <p:spPr>
          <a:xfrm>
            <a:off x="4892664" y="64305"/>
            <a:ext cx="3860800" cy="96086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739CB93-AEA7-48D8-BB55-DCEE339A96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2" t="61805" r="74167" b="23320"/>
          <a:stretch/>
        </p:blipFill>
        <p:spPr>
          <a:xfrm>
            <a:off x="10464334" y="280762"/>
            <a:ext cx="1603826" cy="636547"/>
          </a:xfrm>
          <a:prstGeom prst="rect">
            <a:avLst/>
          </a:prstGeom>
        </p:spPr>
      </p:pic>
      <p:pic>
        <p:nvPicPr>
          <p:cNvPr id="9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55AB8A26-3F26-4D3B-A92A-AB963C38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08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Laidarij.jpg">
            <a:extLst>
              <a:ext uri="{FF2B5EF4-FFF2-40B4-BE49-F238E27FC236}">
                <a16:creationId xmlns:a16="http://schemas.microsoft.com/office/drawing/2014/main" id="{8B106EC7-6415-4DBB-A354-8CD750037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7" y="1848410"/>
            <a:ext cx="6326221" cy="423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niOkvir 1">
            <a:extLst>
              <a:ext uri="{FF2B5EF4-FFF2-40B4-BE49-F238E27FC236}">
                <a16:creationId xmlns:a16="http://schemas.microsoft.com/office/drawing/2014/main" id="{F1BFC1AB-A598-43B0-87C0-AB3CFF5C1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36" y="1169954"/>
            <a:ext cx="554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 err="1"/>
              <a:t>Museum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of</a:t>
            </a:r>
            <a:r>
              <a:rPr lang="hr-HR" altLang="sr-Latn-RS" sz="3200" dirty="0"/>
              <a:t> Nin </a:t>
            </a:r>
            <a:r>
              <a:rPr lang="hr-HR" altLang="sr-Latn-RS" sz="3200" dirty="0" err="1"/>
              <a:t>Antiquities</a:t>
            </a:r>
            <a:endParaRPr lang="hr-HR" altLang="sr-Latn-RS" sz="3200" dirty="0"/>
          </a:p>
        </p:txBody>
      </p:sp>
      <p:pic>
        <p:nvPicPr>
          <p:cNvPr id="4" name="Picture 6" descr="Co-funded by the EU">
            <a:extLst>
              <a:ext uri="{FF2B5EF4-FFF2-40B4-BE49-F238E27FC236}">
                <a16:creationId xmlns:a16="http://schemas.microsoft.com/office/drawing/2014/main" id="{58800923-40C6-4943-9C8B-F5C3777F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B31B185B-7258-4EA9-B604-327FD8E57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40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1E2A71-F1F5-44DF-88AE-34F7B0C2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DE0B91-7F12-44EE-8DA7-AC8CD7AC1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8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F949EDAD-EF60-485E-BD56-44E5640C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muzej_ninskih_starina7.jpg">
            <a:extLst>
              <a:ext uri="{FF2B5EF4-FFF2-40B4-BE49-F238E27FC236}">
                <a16:creationId xmlns:a16="http://schemas.microsoft.com/office/drawing/2014/main" id="{D153A1F9-D0C7-4694-8150-022AE05AE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944" y="4316620"/>
            <a:ext cx="3012035" cy="226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iznica_grada5.jpg">
            <a:extLst>
              <a:ext uri="{FF2B5EF4-FFF2-40B4-BE49-F238E27FC236}">
                <a16:creationId xmlns:a16="http://schemas.microsoft.com/office/drawing/2014/main" id="{56A1FD0D-0CCA-4778-87AF-A7BCE60427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96" y="1754155"/>
            <a:ext cx="3109683" cy="23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529</Words>
  <Application>Microsoft Office PowerPoint</Application>
  <PresentationFormat>Široki zaslon</PresentationFormat>
  <Paragraphs>76</Paragraphs>
  <Slides>29</Slides>
  <Notes>2</Notes>
  <HiddenSlides>0</HiddenSlides>
  <MMClips>1</MMClips>
  <ScaleCrop>false</ScaleCrop>
  <HeadingPairs>
    <vt:vector size="8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9" baseType="lpstr">
      <vt:lpstr>Arial</vt:lpstr>
      <vt:lpstr>Arial</vt:lpstr>
      <vt:lpstr>Calibri</vt:lpstr>
      <vt:lpstr>Calibri Light</vt:lpstr>
      <vt:lpstr>Century Schoolbook</vt:lpstr>
      <vt:lpstr>perec-gris</vt:lpstr>
      <vt:lpstr>perec-negra</vt:lpstr>
      <vt:lpstr>Verdana</vt:lpstr>
      <vt:lpstr>Tema sustava Office</vt:lpstr>
      <vt:lpstr>Imagen de mapa de bits</vt:lpstr>
      <vt:lpstr>Erasmus Days 2021 in  Primary School „Petar Zoranić” Nin, Croatia</vt:lpstr>
      <vt:lpstr> Lecture content:</vt:lpstr>
      <vt:lpstr>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</vt:lpstr>
      <vt:lpstr>Erasmus+ KA2 project „Wearable Methodology A New Methodology Based On The Use Of Innovative Technologies For Education” Free software, activities and guide: http://www.wearablemethodology.eu/    </vt:lpstr>
      <vt:lpstr>„Wearable Aula”</vt:lpstr>
      <vt:lpstr>PowerPoint prezentacija</vt:lpstr>
      <vt:lpstr> Erasmus+ KA 1 projects</vt:lpstr>
      <vt:lpstr>Objectives of our Erasmus Acreditation </vt:lpstr>
      <vt:lpstr>Elvira Vučković  - school psychologist  - project coordinator</vt:lpstr>
      <vt:lpstr>PowerPoint prezentacija</vt:lpstr>
      <vt:lpstr>PowerPoint prezentacija</vt:lpstr>
      <vt:lpstr> 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Days 2021 in  Primary School „Petar Zoranić” Nin, Croatia</dc:title>
  <dc:creator>Elvira vučković</dc:creator>
  <cp:lastModifiedBy>Elvira vučković</cp:lastModifiedBy>
  <cp:revision>1</cp:revision>
  <dcterms:created xsi:type="dcterms:W3CDTF">2021-11-05T09:46:21Z</dcterms:created>
  <dcterms:modified xsi:type="dcterms:W3CDTF">2021-11-05T09:47:41Z</dcterms:modified>
</cp:coreProperties>
</file>