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0" r:id="rId3"/>
    <p:sldId id="351" r:id="rId4"/>
    <p:sldId id="352" r:id="rId5"/>
    <p:sldId id="353" r:id="rId6"/>
    <p:sldId id="364" r:id="rId7"/>
    <p:sldId id="258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E5EA9D-E69F-4C36-AB85-A93644B2A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D12D44-C216-4BDF-B4C3-6BC702D42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8063BA8-62CD-4AC6-AC53-3A27C5F7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BB6F84-99AF-4DDD-856C-2D9907B4E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E093F2-947C-4CE8-81C2-9BDF35E1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456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95E9E6-CB5E-4A19-B4CA-BDEAC05A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961823C-A174-42DA-9CB9-E277C3B99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7149D92-0283-4B54-A9BD-3A40B1A2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BFDC9C5-6A9E-4A08-9ABC-161662E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2C20604-B518-4332-989D-FA3DC557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4861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E98B964-F966-417B-92CF-B295662581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97FB987-5956-41CE-B4AF-89273DFE54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8081F4-7007-49A0-8341-E92D2C930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7ED537-3817-464A-B62D-2C3617CB0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606CE82-4515-403C-85A5-7DB37F8E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163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C61334-C51F-4204-A4E1-EF794004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B408143-B9CF-476B-AB7E-96210E7C2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DF8052C-0572-4021-A19C-AC46D70C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F35DB27-8F56-4F5A-AFF6-E49D9157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7F4CDD3-6B7E-4745-AEC2-994A3CEA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5894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35878E-1E7F-4BBE-AC6A-62C6FC77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96D49B7-218C-40B8-8147-CEB325BE8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8A6D0D6-F94C-49B7-A3C9-03A53294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C3A5CA-586B-4439-ABD2-2485ED4C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9C4D3F-AB50-4F9E-B6DB-A868CFD7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284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4DA0E6-F57F-46BB-9949-4D3D3E6C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BBA465-7163-4E89-BA53-26EB9A05C2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870078-6994-478A-86D6-90D731A6D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5335E04-871A-4E9A-AB85-E9053CC1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197C953-6DEC-471B-BE74-007C298A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8A1D837-2097-48BB-BE9F-DE0481B38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0237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877B8-309C-4E5B-A665-E39D4023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D104BE7-27B4-4144-8315-242E1CC40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860CF85-9B2D-4DBF-AA37-15BF98B6D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026379F-940C-44D1-83CA-D1A60A138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94375A1-1736-4151-BFA9-2550AB3E0E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E73D11D-5D26-440F-BCAE-D40ACBCA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935EF89-EE90-46B0-B45E-DE5E3B00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2F2638F-B82E-4A46-97A5-497142C5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1373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73BB48-7910-450A-B29C-BDFA8D15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D49A3027-087D-4A9F-9C38-D2111B85A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E08A5C8-49CD-42A4-802A-E2D37428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6B8C2F6-A725-4B50-8D7C-189716FD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7890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B31DDB5-A963-4F1A-9E9C-687E7FBA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9502F44-CE96-4F07-86D7-F564E0CB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F6ED606-3EC5-41DD-83D0-D7369366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087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320F58-86A4-459E-AA55-0F8861594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B53A3C-1310-49CD-A558-F74AFFA77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3F3C0A0-089C-4EFC-8D9A-0FD3DF054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B49361C-1F33-4CE5-92F9-458674607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AA40B14-A9C7-4CE5-AE8E-22C0831C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E42C137-AF68-41E9-817B-E71D70E2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50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C348BE-1C76-47D4-9CBC-B0508131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F99DADA9-4B7B-4920-88A7-66B1689516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219145F-CBC5-436C-AA9D-24B37D756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FADCC0E-9AD8-4214-A59C-DC2FE2CE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838103B-625A-4F5C-975D-04EA645A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9E2A492-5ABF-48E1-A99A-7E623FB2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04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705329D-894E-4FCE-A529-9C0BE59E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6169F6C-577C-4A65-B7B5-A211C67D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FDACE0B-A8DD-4932-9889-417199D51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F487F-1AAB-43AB-AEF0-DF5488A903F3}" type="datetimeFigureOut">
              <a:rPr lang="hr-HR" smtClean="0"/>
              <a:t>5.11.2021.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94653DD-BAF4-401F-94BA-80F8CE691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75A8DF-7CF0-48A3-9433-2A8494917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69461-1DFC-4BAB-8B5B-2373EF51A23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76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RDWcu3PPWk?feature=oembed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C6F287-21E9-4A4B-B6F3-C9FD6E10B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399" y="1460878"/>
            <a:ext cx="9663113" cy="3217673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Erasmus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Days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2021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in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Primary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b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 „Petar Zoranić” Nin, Croatia</a:t>
            </a:r>
          </a:p>
        </p:txBody>
      </p:sp>
      <p:pic>
        <p:nvPicPr>
          <p:cNvPr id="1030" name="Picture 6" descr="Co-funded by the EU">
            <a:extLst>
              <a:ext uri="{FF2B5EF4-FFF2-40B4-BE49-F238E27FC236}">
                <a16:creationId xmlns:a16="http://schemas.microsoft.com/office/drawing/2014/main" id="{A7EEDD1B-B6A4-4011-BE44-610988653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6652914" cy="139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E27B6766-E9E9-413E-966D-8C29BD2C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F383D26-258D-4E51-B430-AACFC03AA8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6652914" y="39348"/>
            <a:ext cx="5539086" cy="137855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173F391-3C90-477F-B79E-228B0542C5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659109" y="5807428"/>
            <a:ext cx="2646992" cy="1050572"/>
          </a:xfrm>
          <a:prstGeom prst="rect">
            <a:avLst/>
          </a:prstGeom>
        </p:spPr>
      </p:pic>
      <p:pic>
        <p:nvPicPr>
          <p:cNvPr id="103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0F85C61F-41FF-4A02-9E1E-14F7C0AD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143" y="5086350"/>
            <a:ext cx="25908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D7ED8B3-9726-4EB0-A262-194FD015D627}"/>
              </a:ext>
            </a:extLst>
          </p:cNvPr>
          <p:cNvSpPr txBox="1"/>
          <p:nvPr/>
        </p:nvSpPr>
        <p:spPr>
          <a:xfrm>
            <a:off x="4942100" y="5027789"/>
            <a:ext cx="287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/>
              <a:t>Project Team</a:t>
            </a:r>
          </a:p>
          <a:p>
            <a:pPr algn="ctr"/>
            <a:r>
              <a:rPr lang="hr-HR" dirty="0" err="1"/>
              <a:t>October</a:t>
            </a:r>
            <a:r>
              <a:rPr lang="hr-HR" dirty="0"/>
              <a:t> 14, 2021</a:t>
            </a:r>
          </a:p>
        </p:txBody>
      </p:sp>
    </p:spTree>
    <p:extLst>
      <p:ext uri="{BB962C8B-B14F-4D97-AF65-F5344CB8AC3E}">
        <p14:creationId xmlns:p14="http://schemas.microsoft.com/office/powerpoint/2010/main" val="193661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/>
            </a:b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1495126"/>
            <a:ext cx="10628086" cy="35891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hr-HR" dirty="0">
                <a:cs typeface="Calibri" panose="020F0502020204030204"/>
              </a:rPr>
              <a:t>Martina Jelenković </a:t>
            </a:r>
          </a:p>
          <a:p>
            <a:pPr marL="0" indent="0" algn="ctr">
              <a:buNone/>
            </a:pPr>
            <a:endParaRPr lang="hr-HR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hr-HR" dirty="0" err="1">
                <a:cs typeface="Calibri" panose="020F0502020204030204"/>
              </a:rPr>
              <a:t>I'm</a:t>
            </a:r>
            <a:r>
              <a:rPr lang="hr-HR" dirty="0">
                <a:cs typeface="Calibri" panose="020F0502020204030204"/>
              </a:rPr>
              <a:t> </a:t>
            </a:r>
            <a:r>
              <a:rPr lang="hr-HR" dirty="0" err="1">
                <a:cs typeface="Calibri" panose="020F0502020204030204"/>
              </a:rPr>
              <a:t>primary</a:t>
            </a:r>
            <a:r>
              <a:rPr lang="hr-HR" dirty="0">
                <a:cs typeface="Calibri" panose="020F0502020204030204"/>
              </a:rPr>
              <a:t> </a:t>
            </a:r>
            <a:r>
              <a:rPr lang="hr-HR" dirty="0" err="1">
                <a:cs typeface="Calibri" panose="020F0502020204030204"/>
              </a:rPr>
              <a:t>school</a:t>
            </a:r>
            <a:r>
              <a:rPr lang="hr-HR" dirty="0">
                <a:cs typeface="Calibri" panose="020F0502020204030204"/>
              </a:rPr>
              <a:t> </a:t>
            </a:r>
            <a:r>
              <a:rPr lang="hr-HR" dirty="0" err="1">
                <a:cs typeface="Calibri" panose="020F0502020204030204"/>
              </a:rPr>
              <a:t>teacher</a:t>
            </a:r>
            <a:r>
              <a:rPr lang="hr-HR" dirty="0">
                <a:cs typeface="Calibri" panose="020F0502020204030204"/>
              </a:rPr>
              <a:t> </a:t>
            </a:r>
            <a:r>
              <a:rPr lang="hr-HR" dirty="0" err="1">
                <a:cs typeface="Calibri" panose="020F0502020204030204"/>
              </a:rPr>
              <a:t>in</a:t>
            </a:r>
            <a:r>
              <a:rPr lang="hr-HR" dirty="0">
                <a:cs typeface="Calibri" panose="020F0502020204030204"/>
              </a:rPr>
              <a:t> Osnovna škola "Petar Zoranić" Nin </a:t>
            </a:r>
          </a:p>
          <a:p>
            <a:pPr marL="0" indent="0" algn="ctr">
              <a:buNone/>
            </a:pPr>
            <a:endParaRPr lang="hr-HR" dirty="0">
              <a:cs typeface="Calibri" panose="020F0502020204030204"/>
            </a:endParaRP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2FDF7F1-4E90-4F0A-915A-C6BD4BF88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4173" y="3297843"/>
            <a:ext cx="5129841" cy="25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3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22" y="1092561"/>
            <a:ext cx="11332575" cy="5400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 err="1">
                <a:cs typeface="Calibri" panose="020F0502020204030204"/>
              </a:rPr>
              <a:t>Structured</a:t>
            </a:r>
            <a:r>
              <a:rPr lang="hr-HR" dirty="0">
                <a:cs typeface="Calibri" panose="020F0502020204030204"/>
              </a:rPr>
              <a:t> </a:t>
            </a:r>
            <a:r>
              <a:rPr lang="hr-HR" dirty="0" err="1">
                <a:cs typeface="Calibri" panose="020F0502020204030204"/>
              </a:rPr>
              <a:t>courses</a:t>
            </a:r>
            <a:r>
              <a:rPr lang="hr-HR" dirty="0">
                <a:cs typeface="Calibri" panose="020F0502020204030204"/>
              </a:rPr>
              <a:t>:</a:t>
            </a:r>
          </a:p>
          <a:p>
            <a:pPr marL="457200" indent="-457200" algn="just"/>
            <a:r>
              <a:rPr lang="hr-HR" dirty="0">
                <a:ea typeface="+mn-lt"/>
                <a:cs typeface="+mn-lt"/>
              </a:rPr>
              <a:t> Student-</a:t>
            </a:r>
            <a:r>
              <a:rPr lang="hr-HR" dirty="0" err="1">
                <a:ea typeface="+mn-lt"/>
                <a:cs typeface="+mn-lt"/>
              </a:rPr>
              <a:t>centered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methodlogy</a:t>
            </a:r>
            <a:r>
              <a:rPr lang="hr-HR" dirty="0">
                <a:ea typeface="+mn-lt"/>
                <a:cs typeface="+mn-lt"/>
              </a:rPr>
              <a:t>:  </a:t>
            </a:r>
            <a:r>
              <a:rPr lang="hr-HR" dirty="0" err="1">
                <a:ea typeface="+mn-lt"/>
                <a:cs typeface="+mn-lt"/>
              </a:rPr>
              <a:t>teachers</a:t>
            </a:r>
            <a:r>
              <a:rPr lang="hr-HR" dirty="0">
                <a:ea typeface="+mn-lt"/>
                <a:cs typeface="+mn-lt"/>
              </a:rPr>
              <a:t> as </a:t>
            </a:r>
            <a:r>
              <a:rPr lang="hr-HR" dirty="0" err="1">
                <a:ea typeface="+mn-lt"/>
                <a:cs typeface="+mn-lt"/>
              </a:rPr>
              <a:t>promotors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of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active</a:t>
            </a:r>
            <a:r>
              <a:rPr lang="hr-HR" dirty="0">
                <a:ea typeface="+mn-lt"/>
                <a:cs typeface="+mn-lt"/>
              </a:rPr>
              <a:t> </a:t>
            </a:r>
            <a:r>
              <a:rPr lang="hr-HR" dirty="0" err="1">
                <a:ea typeface="+mn-lt"/>
                <a:cs typeface="+mn-lt"/>
              </a:rPr>
              <a:t>learning</a:t>
            </a:r>
            <a:r>
              <a:rPr lang="hr-HR" dirty="0">
                <a:ea typeface="+mn-lt"/>
                <a:cs typeface="+mn-lt"/>
              </a:rPr>
              <a:t>  (</a:t>
            </a:r>
            <a:r>
              <a:rPr lang="hr-HR" dirty="0" err="1">
                <a:ea typeface="+mn-lt"/>
                <a:cs typeface="+mn-lt"/>
              </a:rPr>
              <a:t>Florence</a:t>
            </a:r>
            <a:r>
              <a:rPr lang="hr-HR" dirty="0">
                <a:ea typeface="+mn-lt"/>
                <a:cs typeface="+mn-lt"/>
              </a:rPr>
              <a:t>, 2018.)</a:t>
            </a:r>
            <a:endParaRPr lang="hr-HR" dirty="0">
              <a:cs typeface="Calibri" panose="020F0502020204030204"/>
            </a:endParaRPr>
          </a:p>
          <a:p>
            <a:pPr algn="just">
              <a:buNone/>
            </a:pPr>
            <a:endParaRPr lang="hr-HR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>
              <a:cs typeface="Calibri" panose="020F0502020204030204"/>
            </a:endParaRPr>
          </a:p>
          <a:p>
            <a:pPr marL="457200" indent="-457200" algn="just"/>
            <a:r>
              <a:rPr lang="en-US" dirty="0">
                <a:latin typeface="Times New Roman"/>
                <a:ea typeface="+mn-lt"/>
                <a:cs typeface="Times New Roman"/>
              </a:rPr>
              <a:t> Sharing Landscapes (Santorini, 2018.)</a:t>
            </a:r>
            <a:endParaRPr lang="hr-HR" dirty="0">
              <a:cs typeface="Calibri" panose="020F0502020204030204"/>
            </a:endParaRPr>
          </a:p>
          <a:p>
            <a:pPr algn="just">
              <a:buNone/>
            </a:pPr>
            <a:endParaRPr lang="hr-HR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>
              <a:cs typeface="Calibri" panose="020F0502020204030204"/>
            </a:endParaRP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9119BF5-A40F-4F01-A901-0C98246AE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26" y="2139622"/>
            <a:ext cx="2067465" cy="156857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3B46B25-16E8-4249-8664-DBEFE68DD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514" y="4528149"/>
            <a:ext cx="2168106" cy="16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1164447"/>
            <a:ext cx="10628086" cy="4696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r-HR" dirty="0">
                <a:cs typeface="Calibri" panose="020F0502020204030204"/>
              </a:rPr>
              <a:t>KA2 </a:t>
            </a:r>
            <a:endParaRPr lang="hr-HR" dirty="0">
              <a:ea typeface="+mn-lt"/>
              <a:cs typeface="+mn-lt"/>
            </a:endParaRPr>
          </a:p>
          <a:p>
            <a:pPr marL="457200" indent="-457200"/>
            <a:r>
              <a:rPr lang="hr-HR" sz="2400" dirty="0">
                <a:ea typeface="+mn-lt"/>
                <a:cs typeface="+mn-lt"/>
              </a:rPr>
              <a:t> </a:t>
            </a:r>
            <a:r>
              <a:rPr lang="hr-HR" sz="2400" dirty="0" err="1">
                <a:ea typeface="+mn-lt"/>
                <a:cs typeface="+mn-lt"/>
              </a:rPr>
              <a:t>Wearable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Methodology</a:t>
            </a:r>
            <a:r>
              <a:rPr lang="hr-HR" sz="2400" dirty="0">
                <a:ea typeface="+mn-lt"/>
                <a:cs typeface="+mn-lt"/>
              </a:rPr>
              <a:t> (</a:t>
            </a:r>
            <a:r>
              <a:rPr lang="hr-HR" sz="2400" dirty="0" err="1">
                <a:ea typeface="+mn-lt"/>
                <a:cs typeface="+mn-lt"/>
              </a:rPr>
              <a:t>project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partners</a:t>
            </a:r>
            <a:r>
              <a:rPr lang="hr-HR" sz="2400" dirty="0">
                <a:ea typeface="+mn-lt"/>
                <a:cs typeface="+mn-lt"/>
              </a:rPr>
              <a:t> Anton Diaz 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and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the</a:t>
            </a:r>
            <a:r>
              <a:rPr lang="hr-HR" sz="2400" dirty="0">
                <a:ea typeface="+mn-lt"/>
                <a:cs typeface="+mn-lt"/>
              </a:rPr>
              <a:t> University </a:t>
            </a:r>
            <a:r>
              <a:rPr lang="hr-HR" sz="2400" dirty="0" err="1">
                <a:ea typeface="+mn-lt"/>
                <a:cs typeface="+mn-lt"/>
              </a:rPr>
              <a:t>of</a:t>
            </a:r>
            <a:r>
              <a:rPr lang="hr-HR" sz="2400" dirty="0">
                <a:ea typeface="+mn-lt"/>
                <a:cs typeface="+mn-lt"/>
              </a:rPr>
              <a:t> Castilla La </a:t>
            </a:r>
            <a:r>
              <a:rPr lang="hr-HR" sz="2400" dirty="0" err="1">
                <a:ea typeface="+mn-lt"/>
                <a:cs typeface="+mn-lt"/>
              </a:rPr>
              <a:t>Mancha</a:t>
            </a:r>
            <a:r>
              <a:rPr lang="hr-HR" sz="2400" dirty="0">
                <a:ea typeface="+mn-lt"/>
                <a:cs typeface="+mn-lt"/>
              </a:rPr>
              <a:t> ( Spain), </a:t>
            </a:r>
            <a:r>
              <a:rPr lang="hr-HR" sz="2400" dirty="0" err="1">
                <a:ea typeface="+mn-lt"/>
                <a:cs typeface="+mn-lt"/>
              </a:rPr>
              <a:t>Bulgaria</a:t>
            </a:r>
            <a:r>
              <a:rPr lang="hr-HR" sz="2400" dirty="0">
                <a:ea typeface="+mn-lt"/>
                <a:cs typeface="+mn-lt"/>
              </a:rPr>
              <a:t> St. Kliment Ohridski </a:t>
            </a:r>
            <a:r>
              <a:rPr lang="hr-HR" sz="2400" dirty="0" err="1">
                <a:ea typeface="+mn-lt"/>
                <a:cs typeface="+mn-lt"/>
              </a:rPr>
              <a:t>School</a:t>
            </a:r>
            <a:r>
              <a:rPr lang="hr-HR" sz="2400" dirty="0">
                <a:ea typeface="+mn-lt"/>
                <a:cs typeface="+mn-lt"/>
              </a:rPr>
              <a:t>)</a:t>
            </a:r>
            <a:endParaRPr lang="hr-HR" sz="2400" dirty="0">
              <a:cs typeface="Calibri"/>
            </a:endParaRPr>
          </a:p>
          <a:p>
            <a:pPr marL="457200" indent="-457200"/>
            <a:r>
              <a:rPr lang="hr-HR" sz="2400" dirty="0">
                <a:ea typeface="+mn-lt"/>
                <a:cs typeface="+mn-lt"/>
              </a:rPr>
              <a:t>Project FAST ( </a:t>
            </a:r>
            <a:r>
              <a:rPr lang="hr-HR" sz="2400" dirty="0" err="1">
                <a:ea typeface="+mn-lt"/>
                <a:cs typeface="+mn-lt"/>
              </a:rPr>
              <a:t>Fun</a:t>
            </a:r>
            <a:r>
              <a:rPr lang="hr-HR" sz="2400" dirty="0">
                <a:ea typeface="+mn-lt"/>
                <a:cs typeface="+mn-lt"/>
              </a:rPr>
              <a:t>, </a:t>
            </a:r>
            <a:r>
              <a:rPr lang="hr-HR" sz="2400" dirty="0" err="1">
                <a:ea typeface="+mn-lt"/>
                <a:cs typeface="+mn-lt"/>
              </a:rPr>
              <a:t>Authentic</a:t>
            </a:r>
            <a:r>
              <a:rPr lang="hr-HR" sz="2400" dirty="0">
                <a:ea typeface="+mn-lt"/>
                <a:cs typeface="+mn-lt"/>
              </a:rPr>
              <a:t>, </a:t>
            </a:r>
            <a:r>
              <a:rPr lang="hr-HR" sz="2400" dirty="0" err="1">
                <a:ea typeface="+mn-lt"/>
                <a:cs typeface="+mn-lt"/>
              </a:rPr>
              <a:t>Simple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and</a:t>
            </a:r>
            <a:r>
              <a:rPr lang="hr-HR" sz="2400" dirty="0">
                <a:ea typeface="+mn-lt"/>
                <a:cs typeface="+mn-lt"/>
              </a:rPr>
              <a:t> </a:t>
            </a:r>
            <a:r>
              <a:rPr lang="hr-HR" sz="2400" dirty="0" err="1">
                <a:ea typeface="+mn-lt"/>
                <a:cs typeface="+mn-lt"/>
              </a:rPr>
              <a:t>Trustworthy</a:t>
            </a:r>
            <a:r>
              <a:rPr lang="hr-HR" sz="2400" dirty="0">
                <a:ea typeface="+mn-lt"/>
                <a:cs typeface="+mn-lt"/>
              </a:rPr>
              <a:t>, 2017. -2020.)</a:t>
            </a:r>
            <a:endParaRPr lang="hr-HR" sz="2400" dirty="0">
              <a:cs typeface="Calibri" panose="020F0502020204030204"/>
            </a:endParaRPr>
          </a:p>
          <a:p>
            <a:pPr marL="0" indent="0">
              <a:buNone/>
            </a:pPr>
            <a:r>
              <a:rPr lang="hr-HR" sz="2400" dirty="0">
                <a:cs typeface="Calibri" panose="020F0502020204030204"/>
              </a:rPr>
              <a:t>      Project </a:t>
            </a:r>
            <a:r>
              <a:rPr lang="hr-HR" sz="2400" dirty="0" err="1">
                <a:cs typeface="Calibri" panose="020F0502020204030204"/>
              </a:rPr>
              <a:t>partners</a:t>
            </a:r>
            <a:r>
              <a:rPr lang="hr-HR" sz="2400" dirty="0">
                <a:cs typeface="Calibri" panose="020F0502020204030204"/>
              </a:rPr>
              <a:t> </a:t>
            </a:r>
            <a:r>
              <a:rPr lang="hr-HR" sz="2400" dirty="0" err="1">
                <a:cs typeface="Calibri" panose="020F0502020204030204"/>
              </a:rPr>
              <a:t>were</a:t>
            </a:r>
            <a:r>
              <a:rPr lang="hr-HR" sz="2400" dirty="0">
                <a:cs typeface="Calibri" panose="020F0502020204030204"/>
              </a:rPr>
              <a:t> </a:t>
            </a:r>
            <a:r>
              <a:rPr lang="hr-HR" sz="2400" dirty="0" err="1">
                <a:cs typeface="Calibri" panose="020F0502020204030204"/>
              </a:rPr>
              <a:t>from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Denmark</a:t>
            </a:r>
            <a:r>
              <a:rPr lang="hr-HR" sz="2400" dirty="0">
                <a:cs typeface="Calibri" panose="020F0502020204030204"/>
              </a:rPr>
              <a:t>, </a:t>
            </a:r>
            <a:r>
              <a:rPr lang="hr-HR" sz="2400" dirty="0" err="1">
                <a:cs typeface="Calibri" panose="020F0502020204030204"/>
              </a:rPr>
              <a:t>Norways</a:t>
            </a:r>
            <a:r>
              <a:rPr lang="hr-HR" sz="2400" dirty="0">
                <a:cs typeface="Calibri" panose="020F0502020204030204"/>
              </a:rPr>
              <a:t>, </a:t>
            </a:r>
            <a:r>
              <a:rPr lang="hr-HR" sz="2400" dirty="0" err="1">
                <a:cs typeface="Calibri" panose="020F0502020204030204"/>
              </a:rPr>
              <a:t>Slovenia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and</a:t>
            </a:r>
            <a:r>
              <a:rPr lang="hr-HR" sz="2400" dirty="0">
                <a:cs typeface="Calibri" panose="020F0502020204030204"/>
              </a:rPr>
              <a:t> </a:t>
            </a:r>
            <a:r>
              <a:rPr lang="hr-HR" sz="2400" dirty="0" err="1">
                <a:cs typeface="Calibri" panose="020F0502020204030204"/>
              </a:rPr>
              <a:t>Poland</a:t>
            </a:r>
            <a:endParaRPr lang="hr-HR" sz="2400" dirty="0">
              <a:cs typeface="Calibri" panose="020F0502020204030204"/>
            </a:endParaRPr>
          </a:p>
          <a:p>
            <a:pPr marL="0" indent="0">
              <a:buNone/>
            </a:pPr>
            <a:endParaRPr lang="hr-HR" dirty="0">
              <a:cs typeface="Calibri" panose="020F0502020204030204"/>
            </a:endParaRPr>
          </a:p>
          <a:p>
            <a:pPr>
              <a:buNone/>
            </a:pPr>
            <a:endParaRPr lang="hr-HR" dirty="0">
              <a:cs typeface="Calibri" panose="020F0502020204030204"/>
            </a:endParaRP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228EE3FB-2C83-492B-8E4D-D7122882B1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3579962" y="3422710"/>
            <a:ext cx="4859547" cy="27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endParaRPr lang="hr-HR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DFBDE7-07C6-4B22-A4B2-523A668FA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56449" y="1336974"/>
            <a:ext cx="1840011" cy="2453348"/>
          </a:xfrm>
        </p:spPr>
      </p:pic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B1405BF-74ED-47B5-8802-4359FA14EB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84" y="1278868"/>
            <a:ext cx="3332671" cy="2517476"/>
          </a:xfrm>
          <a:prstGeom prst="rect">
            <a:avLst/>
          </a:prstGeom>
        </p:spPr>
      </p:pic>
      <p:pic>
        <p:nvPicPr>
          <p:cNvPr id="6" name="Picture 6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236DD3C1-E3FD-42D7-AFF9-48453C554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890514" y="1657710"/>
            <a:ext cx="3010620" cy="2239993"/>
          </a:xfrm>
          <a:prstGeom prst="rect">
            <a:avLst/>
          </a:prstGeom>
        </p:spPr>
      </p:pic>
      <p:pic>
        <p:nvPicPr>
          <p:cNvPr id="7" name="Picture 7" descr="A picture containing ceiling, indoor, wall, person&#10;&#10;Description automatically generated">
            <a:extLst>
              <a:ext uri="{FF2B5EF4-FFF2-40B4-BE49-F238E27FC236}">
                <a16:creationId xmlns:a16="http://schemas.microsoft.com/office/drawing/2014/main" id="{7859E164-326F-47AB-A5A1-88AB61D28E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6287" y="4441885"/>
            <a:ext cx="2743200" cy="2057400"/>
          </a:xfrm>
          <a:prstGeom prst="rect">
            <a:avLst/>
          </a:prstGeom>
        </p:spPr>
      </p:pic>
      <p:pic>
        <p:nvPicPr>
          <p:cNvPr id="8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9E21297-05F3-4A30-B4C4-825B45ADD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2249" y="1240766"/>
            <a:ext cx="2283125" cy="3039374"/>
          </a:xfrm>
          <a:prstGeom prst="rect">
            <a:avLst/>
          </a:prstGeom>
        </p:spPr>
      </p:pic>
      <p:pic>
        <p:nvPicPr>
          <p:cNvPr id="9" name="Picture 1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68AAA7F-2AFE-4395-9013-7B7ACBEA38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18740" y="444188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1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96B671-B370-47D3-9FC3-EFCC3C0B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1272124"/>
            <a:ext cx="10628085" cy="960866"/>
          </a:xfrm>
        </p:spPr>
        <p:txBody>
          <a:bodyPr>
            <a:normAutofit fontScale="90000"/>
          </a:bodyPr>
          <a:lstStyle/>
          <a:p>
            <a:br>
              <a:rPr lang="hr-HR"/>
            </a:b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65F8593-E711-442F-A1DA-D3DC5DABB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14" y="1912070"/>
            <a:ext cx="10628086" cy="42361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hr-HR">
                <a:cs typeface="Calibri"/>
              </a:rPr>
              <a:t>Future </a:t>
            </a:r>
            <a:r>
              <a:rPr lang="hr-HR" err="1">
                <a:cs typeface="Calibri"/>
              </a:rPr>
              <a:t>interests</a:t>
            </a:r>
            <a:endParaRPr lang="hr-HR">
              <a:cs typeface="Calibri"/>
            </a:endParaRPr>
          </a:p>
          <a:p>
            <a:pPr marL="0" indent="0" algn="ctr">
              <a:buNone/>
            </a:pPr>
            <a:endParaRPr lang="hr-HR">
              <a:cs typeface="Calibri"/>
            </a:endParaRPr>
          </a:p>
          <a:p>
            <a:pPr marL="457200" indent="-457200" algn="ctr"/>
            <a:r>
              <a:rPr lang="hr-HR" err="1">
                <a:cs typeface="Calibri"/>
              </a:rPr>
              <a:t>special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needs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students</a:t>
            </a:r>
            <a:r>
              <a:rPr lang="hr-HR">
                <a:cs typeface="Calibri"/>
              </a:rPr>
              <a:t> (</a:t>
            </a:r>
            <a:r>
              <a:rPr lang="hr-HR" err="1">
                <a:cs typeface="Calibri"/>
              </a:rPr>
              <a:t>students</a:t>
            </a:r>
            <a:r>
              <a:rPr lang="hr-HR">
                <a:cs typeface="Calibri"/>
              </a:rPr>
              <a:t> </a:t>
            </a:r>
            <a:r>
              <a:rPr lang="hr-HR" err="1">
                <a:cs typeface="Calibri"/>
              </a:rPr>
              <a:t>with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disabilites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and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gifted</a:t>
            </a:r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students</a:t>
            </a:r>
            <a:r>
              <a:rPr lang="hr-HR">
                <a:cs typeface="Calibri"/>
              </a:rPr>
              <a:t>)</a:t>
            </a:r>
          </a:p>
          <a:p>
            <a:pPr marL="457200" indent="-457200" algn="ctr"/>
            <a:r>
              <a:rPr lang="hr-HR">
                <a:cs typeface="Calibri"/>
              </a:rPr>
              <a:t> </a:t>
            </a:r>
            <a:r>
              <a:rPr lang="hr-HR" err="1">
                <a:cs typeface="Calibri"/>
              </a:rPr>
              <a:t>inclusion</a:t>
            </a:r>
            <a:endParaRPr lang="hr-HR">
              <a:cs typeface="Calibri"/>
            </a:endParaRPr>
          </a:p>
          <a:p>
            <a:pPr marL="0" indent="0" algn="ctr">
              <a:buNone/>
            </a:pPr>
            <a:endParaRPr lang="hr-HR">
              <a:cs typeface="Calibri"/>
            </a:endParaRPr>
          </a:p>
        </p:txBody>
      </p:sp>
      <p:pic>
        <p:nvPicPr>
          <p:cNvPr id="10" name="Picture 6" descr="Co-funded by the EU">
            <a:extLst>
              <a:ext uri="{FF2B5EF4-FFF2-40B4-BE49-F238E27FC236}">
                <a16:creationId xmlns:a16="http://schemas.microsoft.com/office/drawing/2014/main" id="{A482ABB8-68BE-4C65-A2EC-7EF5E2A7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4720769" cy="99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47D6D370-D4B6-4373-81EB-99A834D5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86" y="6148398"/>
            <a:ext cx="1751675" cy="7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0311A00-C1E0-4C4F-9A83-DCA92E732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64" t="16350" r="4168" b="59495"/>
          <a:stretch/>
        </p:blipFill>
        <p:spPr>
          <a:xfrm>
            <a:off x="4827813" y="64305"/>
            <a:ext cx="3860800" cy="96086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819CFC-F728-4379-97F5-3200397792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 t="61805" r="74167" b="23320"/>
          <a:stretch/>
        </p:blipFill>
        <p:spPr>
          <a:xfrm>
            <a:off x="10399483" y="280762"/>
            <a:ext cx="1603826" cy="636547"/>
          </a:xfrm>
          <a:prstGeom prst="rect">
            <a:avLst/>
          </a:prstGeom>
        </p:spPr>
      </p:pic>
      <p:pic>
        <p:nvPicPr>
          <p:cNvPr id="14" name="Picture 10" descr="Erasmusdays 2021 - 3 days of celebration of the Erasmus+ programme">
            <a:extLst>
              <a:ext uri="{FF2B5EF4-FFF2-40B4-BE49-F238E27FC236}">
                <a16:creationId xmlns:a16="http://schemas.microsoft.com/office/drawing/2014/main" id="{183A5DF9-93F6-4020-8D26-A70EAA9A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7" y="-3628"/>
            <a:ext cx="1603826" cy="10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31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AC1153-237E-47C5-9D9F-DCF02212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461C999-6FDA-4F42-92A3-D63014E3F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657" y="3164113"/>
            <a:ext cx="8723086" cy="3012849"/>
          </a:xfrm>
        </p:spPr>
        <p:txBody>
          <a:bodyPr/>
          <a:lstStyle/>
          <a:p>
            <a:pPr marL="0" indent="0" algn="l">
              <a:buNone/>
            </a:pPr>
            <a:r>
              <a:rPr lang="en-US" b="0" i="1" dirty="0">
                <a:solidFill>
                  <a:srgbClr val="58595B"/>
                </a:solidFill>
                <a:effectLst/>
                <a:latin typeface="perec-negra"/>
              </a:rPr>
              <a:t>This publication [communication] reflects the views only of the author, and the Commission cannot be held responsible for any use which may be made of the information contained therein.</a:t>
            </a:r>
            <a:endParaRPr lang="en-US" b="0" i="0" dirty="0">
              <a:solidFill>
                <a:srgbClr val="58595B"/>
              </a:solidFill>
              <a:effectLst/>
              <a:latin typeface="perec-gris"/>
            </a:endParaRPr>
          </a:p>
          <a:p>
            <a:pPr marL="0" indent="0" algn="l">
              <a:buNone/>
            </a:pPr>
            <a:r>
              <a:rPr lang="en-US" b="0" i="0" dirty="0">
                <a:solidFill>
                  <a:srgbClr val="58595B"/>
                </a:solidFill>
                <a:effectLst/>
                <a:latin typeface="perec-gris"/>
              </a:rPr>
              <a:t> </a:t>
            </a:r>
          </a:p>
          <a:p>
            <a:endParaRPr lang="hr-HR" dirty="0"/>
          </a:p>
        </p:txBody>
      </p:sp>
      <p:pic>
        <p:nvPicPr>
          <p:cNvPr id="6" name="Picture 6" descr="Co-funded by the EU">
            <a:extLst>
              <a:ext uri="{FF2B5EF4-FFF2-40B4-BE49-F238E27FC236}">
                <a16:creationId xmlns:a16="http://schemas.microsoft.com/office/drawing/2014/main" id="{DC5171F9-22D0-4D08-B1CE-4D86680A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8"/>
            <a:ext cx="10156542" cy="213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Erasmus+ | EU programme for education, training, youth and sport">
            <a:extLst>
              <a:ext uri="{FF2B5EF4-FFF2-40B4-BE49-F238E27FC236}">
                <a16:creationId xmlns:a16="http://schemas.microsoft.com/office/drawing/2014/main" id="{376192C6-7EC1-4E40-A20D-F5E22E6A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26" y="5746358"/>
            <a:ext cx="2646992" cy="10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8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175</Words>
  <Application>Microsoft Office PowerPoint</Application>
  <PresentationFormat>Široki zaslon</PresentationFormat>
  <Paragraphs>27</Paragraphs>
  <Slides>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perec-gris</vt:lpstr>
      <vt:lpstr>perec-negra</vt:lpstr>
      <vt:lpstr>Times New Roman</vt:lpstr>
      <vt:lpstr>Tema sustava Office</vt:lpstr>
      <vt:lpstr>Erasmus Days 2021 in  Primary School „Petar Zoranić” Nin, Croatia</vt:lpstr>
      <vt:lpstr> </vt:lpstr>
      <vt:lpstr> </vt:lpstr>
      <vt:lpstr> </vt:lpstr>
      <vt:lpstr> </vt:lpstr>
      <vt:lpstr>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Days 2021 in  Primary School „Petar Zoranić” Nin, Croatia</dc:title>
  <dc:creator>Elvira vučković</dc:creator>
  <cp:lastModifiedBy>Elvira vučković</cp:lastModifiedBy>
  <cp:revision>2</cp:revision>
  <dcterms:created xsi:type="dcterms:W3CDTF">2021-11-05T09:35:47Z</dcterms:created>
  <dcterms:modified xsi:type="dcterms:W3CDTF">2021-11-05T09:58:18Z</dcterms:modified>
</cp:coreProperties>
</file>