
<file path=[Content_Types].xml><?xml version="1.0" encoding="utf-8"?>
<Types xmlns="http://schemas.openxmlformats.org/package/2006/content-types">
  <Default Extension="crdownload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0" r:id="rId3"/>
    <p:sldId id="331" r:id="rId4"/>
    <p:sldId id="332" r:id="rId5"/>
    <p:sldId id="333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0926FE-ED61-422D-B3DD-67F3D6B73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364D21-29C7-406C-B9D7-3371A4115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95488D-703C-420A-9F12-29E9ADD9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AD9B175-D1C0-43B2-99FF-C38291D8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308D66-308B-4B54-B0DC-2F715618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56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550321-87A1-48D9-804B-749C3735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D61EDC-30CA-4DED-ABC6-63EA874AF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16AE24-8003-4C0F-B640-027EE48D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BFC03F-1315-4948-81FF-BC1BDF2B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560158-B25C-458A-8287-4707EF94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660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64F1506-D94F-489B-9CDE-4497099FA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9B11363-587A-464F-85E2-D6FE9C327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6CACEA-AB37-49B0-9778-65830D59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3A9CA2-BFBB-4362-A7FE-16743118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FFE042-A878-4326-AD58-B15C1451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13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59653-23D1-4566-B8EF-01214FDA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7CA31E-C049-48A7-8883-46136E826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4A9E53-6129-45BD-BC35-9D9A778B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CD829F-81BB-408C-B9EA-D3BEA9CB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64F762-3D5B-42B2-9F71-CE38879D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61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69583-EB8D-45EB-95EE-972FE327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3FEFA6-F270-4BBE-BD0A-9BD449D8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EC548B-FF03-4B9D-8E7F-376A27D0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42A354-1CC7-4783-B11A-1819A3E5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28E114-AEEB-4830-92EC-5AE0946A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99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1E1253-C9AA-4696-85B6-632D6A28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366495-8F45-4586-B2BF-B741692C7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38572F3-FA85-4E60-915D-E6CAA5E07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06467BD-58CE-40E6-8227-F9400980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B4F81B-4D9F-47BD-A211-45080370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A8211EF-05BC-4FE0-927B-9E80945C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27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DE0B9-D6BE-4688-A5BB-70076EB0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04989F8-4632-476D-A700-664034E3A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30C0DA-8C20-4554-B79C-E446F1231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0A5ED04-DA94-42D8-99B2-BD8EC52AE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12A21D2-96D7-44DD-8DFE-1EB397716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9769944-822E-4FDF-ABE8-6A08A8E2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3CC09A3-EDF9-4F83-81E1-FF37D387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E85D795-6370-450F-A738-2ADE83D0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04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D77B0-5C17-4236-9C13-0AE1BD7C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9593CD2-3D98-4CC1-AF62-5B28106C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A312B72-9ADC-40A8-804C-21BFB1FD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BA4F17F-4667-4CBA-9105-BD1426D6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14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9DA9F61-F82B-483F-AC70-1BFD2B8A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FC01D44-D194-4C88-B157-E9BFC49D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60BE8AC-A724-4F76-A258-71FF6CBA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2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0D9B3E-FCFD-432E-9211-EFCF1489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D55F73-6B05-479C-88EE-4E05546BC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B8F6D65-954E-471B-8834-691EC8E1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C56DD59-8D75-42CA-8190-386CD83B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207A305-D005-4956-AC15-AE80F333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0A6CBF-9B58-47B1-A2C3-7418A71F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109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185957-5C7E-490A-BA96-7AB03E73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5BC18B6-E556-4182-8BD7-565C0892F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09BA2AF-8377-4B0F-BE04-626EA0F6C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A323BCF-F4A3-41EE-9A4D-FFBE1430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AC3ACC-C0FA-4067-8A37-737DFEFB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FD34C71-6E8F-40AA-9C0F-666F0D11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63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A1FD0B2-10AD-4C33-B9A6-5F7CD661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03CB9B-8DEC-4368-8995-645F1B265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16E0C8-3EA9-47AD-9B60-93155F693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8AC2-D71E-4536-A48E-AE463FEC1D5D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0B5424-E3B5-45EA-91E6-4B9F4DA18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0FDBE1-C457-4D9E-8C55-99AAC539F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A2E7-4CA4-47B0-9EF1-A5BD1DED04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3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crdownload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C6F287-21E9-4A4B-B6F3-C9FD6E10B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399" y="1460878"/>
            <a:ext cx="9663113" cy="321767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Erasmus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Days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2021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Primary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„Petar Zoranić” Nin, Croatia</a:t>
            </a:r>
          </a:p>
        </p:txBody>
      </p:sp>
      <p:pic>
        <p:nvPicPr>
          <p:cNvPr id="1030" name="Picture 6" descr="Co-funded by the EU">
            <a:extLst>
              <a:ext uri="{FF2B5EF4-FFF2-40B4-BE49-F238E27FC236}">
                <a16:creationId xmlns:a16="http://schemas.microsoft.com/office/drawing/2014/main" id="{A7EEDD1B-B6A4-4011-BE44-61098865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6652914" cy="13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E27B6766-E9E9-413E-966D-8C29BD2C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26" y="5746358"/>
            <a:ext cx="2646992" cy="10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F383D26-258D-4E51-B430-AACFC03AA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6652914" y="39348"/>
            <a:ext cx="5539086" cy="13785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173F391-3C90-477F-B79E-228B0542C5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659109" y="5807428"/>
            <a:ext cx="2646992" cy="1050572"/>
          </a:xfrm>
          <a:prstGeom prst="rect">
            <a:avLst/>
          </a:prstGeom>
        </p:spPr>
      </p:pic>
      <p:pic>
        <p:nvPicPr>
          <p:cNvPr id="103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0F85C61F-41FF-4A02-9E1E-14F7C0AD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43" y="508635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D7ED8B3-9726-4EB0-A262-194FD015D627}"/>
              </a:ext>
            </a:extLst>
          </p:cNvPr>
          <p:cNvSpPr txBox="1"/>
          <p:nvPr/>
        </p:nvSpPr>
        <p:spPr>
          <a:xfrm>
            <a:off x="4942100" y="5027789"/>
            <a:ext cx="287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Project Team</a:t>
            </a:r>
          </a:p>
          <a:p>
            <a:pPr algn="ctr"/>
            <a:r>
              <a:rPr lang="hr-HR" dirty="0" err="1"/>
              <a:t>October</a:t>
            </a:r>
            <a:r>
              <a:rPr lang="hr-HR" dirty="0"/>
              <a:t> 14, 2021</a:t>
            </a:r>
          </a:p>
        </p:txBody>
      </p:sp>
    </p:spTree>
    <p:extLst>
      <p:ext uri="{BB962C8B-B14F-4D97-AF65-F5344CB8AC3E}">
        <p14:creationId xmlns:p14="http://schemas.microsoft.com/office/powerpoint/2010/main" val="19366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6B671-B370-47D3-9FC3-EFCC3C0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272124"/>
            <a:ext cx="10628085" cy="96086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8593-E711-442F-A1DA-D3DC5DA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4" y="1340058"/>
            <a:ext cx="10628086" cy="4808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Mirjana Ivanković Miletić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  <p:pic>
        <p:nvPicPr>
          <p:cNvPr id="10" name="Picture 6" descr="Co-funded by the EU">
            <a:extLst>
              <a:ext uri="{FF2B5EF4-FFF2-40B4-BE49-F238E27FC236}">
                <a16:creationId xmlns:a16="http://schemas.microsoft.com/office/drawing/2014/main" id="{A482ABB8-68BE-4C65-A2EC-7EF5E2A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47D6D370-D4B6-4373-81EB-99A834D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6148398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311A00-C1E0-4C4F-9A83-DCA92E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819CFC-F728-4379-97F5-320039779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1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183A5DF9-93F6-4020-8D26-A70EAA9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17FCB47-DB0D-4036-8DF1-5F2188E0E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06" y="3230086"/>
            <a:ext cx="3272312" cy="163615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F6D7C68-AC11-45CF-BB4D-4CDB20B86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28" y="3230085"/>
            <a:ext cx="2939139" cy="16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6B671-B370-47D3-9FC3-EFCC3C0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272124"/>
            <a:ext cx="10628085" cy="96086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8593-E711-442F-A1DA-D3DC5DA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4" y="2006353"/>
            <a:ext cx="10628086" cy="44921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hr-HR" dirty="0"/>
          </a:p>
        </p:txBody>
      </p:sp>
      <p:pic>
        <p:nvPicPr>
          <p:cNvPr id="10" name="Picture 6" descr="Co-funded by the EU">
            <a:extLst>
              <a:ext uri="{FF2B5EF4-FFF2-40B4-BE49-F238E27FC236}">
                <a16:creationId xmlns:a16="http://schemas.microsoft.com/office/drawing/2014/main" id="{A482ABB8-68BE-4C65-A2EC-7EF5E2A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47D6D370-D4B6-4373-81EB-99A834D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6148398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311A00-C1E0-4C4F-9A83-DCA92E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819CFC-F728-4379-97F5-320039779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1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183A5DF9-93F6-4020-8D26-A70EAA9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582ABD2-DE91-45B6-BAE7-AE3113190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9" y="1379987"/>
            <a:ext cx="4493177" cy="2322744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C884CF06-43AA-435A-95C1-C665FCD42CBB}"/>
              </a:ext>
            </a:extLst>
          </p:cNvPr>
          <p:cNvSpPr txBox="1"/>
          <p:nvPr/>
        </p:nvSpPr>
        <p:spPr>
          <a:xfrm>
            <a:off x="1910608" y="3112912"/>
            <a:ext cx="760176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r-HR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hr-HR" dirty="0"/>
              <a:t>- </a:t>
            </a:r>
            <a:r>
              <a:rPr lang="hr-HR" sz="2800" dirty="0" err="1"/>
              <a:t>projects</a:t>
            </a:r>
            <a:endParaRPr lang="hr-HR" sz="2800" dirty="0"/>
          </a:p>
          <a:p>
            <a:pPr marL="0" indent="0" algn="ctr">
              <a:buNone/>
            </a:pPr>
            <a:r>
              <a:rPr lang="hr-HR" sz="2800" dirty="0"/>
              <a:t> - </a:t>
            </a:r>
            <a:r>
              <a:rPr lang="en-US" sz="2800" dirty="0"/>
              <a:t>Wearable Methodology </a:t>
            </a:r>
            <a:endParaRPr lang="hr-HR" sz="2800" dirty="0"/>
          </a:p>
          <a:p>
            <a:pPr marL="0" indent="0" algn="ctr">
              <a:buNone/>
            </a:pPr>
            <a:r>
              <a:rPr lang="en-US" sz="2800" dirty="0"/>
              <a:t>in which </a:t>
            </a:r>
            <a:r>
              <a:rPr lang="hr-HR" sz="2800" dirty="0"/>
              <a:t>I</a:t>
            </a:r>
            <a:r>
              <a:rPr lang="en-US" sz="2800" dirty="0"/>
              <a:t> designed </a:t>
            </a:r>
            <a:r>
              <a:rPr lang="hr-HR" sz="2800" dirty="0"/>
              <a:t>SPELL IT</a:t>
            </a:r>
            <a:r>
              <a:rPr lang="en-US" sz="2800" dirty="0"/>
              <a:t> game that was used to make bracelets for the project</a:t>
            </a:r>
            <a:r>
              <a:rPr lang="hr-HR" sz="2800" dirty="0"/>
              <a:t>. </a:t>
            </a:r>
          </a:p>
          <a:p>
            <a:pPr marL="457200" indent="-457200" algn="ctr">
              <a:buFontTx/>
              <a:buChar char="-"/>
            </a:pPr>
            <a:r>
              <a:rPr lang="hr-HR" sz="2800" dirty="0"/>
              <a:t>Erasmus </a:t>
            </a:r>
            <a:r>
              <a:rPr lang="hr-HR" sz="2800" dirty="0" err="1"/>
              <a:t>accreditation</a:t>
            </a:r>
            <a:r>
              <a:rPr lang="hr-HR" sz="2800" dirty="0"/>
              <a:t> –  2021 – 2027, </a:t>
            </a:r>
          </a:p>
          <a:p>
            <a:pPr algn="ctr"/>
            <a:r>
              <a:rPr lang="hr-HR" sz="2800" dirty="0"/>
              <a:t> </a:t>
            </a:r>
            <a:r>
              <a:rPr lang="hr-HR" sz="2800" dirty="0" err="1"/>
              <a:t>only</a:t>
            </a:r>
            <a:r>
              <a:rPr lang="hr-HR" sz="2800" dirty="0"/>
              <a:t> 7 </a:t>
            </a:r>
            <a:r>
              <a:rPr lang="hr-HR" sz="2800" dirty="0" err="1"/>
              <a:t>schools</a:t>
            </a:r>
            <a:r>
              <a:rPr lang="hr-HR" sz="2800" dirty="0"/>
              <a:t> </a:t>
            </a:r>
          </a:p>
          <a:p>
            <a:pPr marL="457200" indent="-457200" algn="ctr">
              <a:buFontTx/>
              <a:buChar char="-"/>
            </a:pPr>
            <a:endParaRPr lang="hr-HR" sz="2800" dirty="0"/>
          </a:p>
        </p:txBody>
      </p:sp>
      <p:pic>
        <p:nvPicPr>
          <p:cNvPr id="6" name="Slika 5" descr="Slika na kojoj se prikazuje tekst, osoba, poziranje, grupa&#10;&#10;Opis je automatski generiran">
            <a:extLst>
              <a:ext uri="{FF2B5EF4-FFF2-40B4-BE49-F238E27FC236}">
                <a16:creationId xmlns:a16="http://schemas.microsoft.com/office/drawing/2014/main" id="{9FA0FBCC-2EAE-47EF-926C-FE5B44CCB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70" y="1272124"/>
            <a:ext cx="2876774" cy="26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6B671-B370-47D3-9FC3-EFCC3C0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272124"/>
            <a:ext cx="10628085" cy="96086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8593-E711-442F-A1DA-D3DC5DA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4" y="1677881"/>
            <a:ext cx="10628086" cy="4287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 </a:t>
            </a:r>
            <a:r>
              <a:rPr lang="hr-HR" dirty="0" err="1"/>
              <a:t>Mobilities</a:t>
            </a:r>
            <a:r>
              <a:rPr lang="en-US" dirty="0"/>
              <a:t> I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en-US" dirty="0"/>
              <a:t> to g</a:t>
            </a:r>
            <a:r>
              <a:rPr lang="hr-HR" dirty="0"/>
              <a:t>o to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near</a:t>
            </a:r>
            <a:r>
              <a:rPr lang="hr-HR" dirty="0"/>
              <a:t> future</a:t>
            </a:r>
          </a:p>
          <a:p>
            <a:pPr marL="0" indent="0" algn="ctr">
              <a:buNone/>
            </a:pPr>
            <a:r>
              <a:rPr lang="hr-HR" dirty="0"/>
              <a:t>-</a:t>
            </a:r>
            <a:r>
              <a:rPr lang="hr-HR" dirty="0" err="1"/>
              <a:t>learn</a:t>
            </a:r>
            <a:r>
              <a:rPr lang="hr-HR" dirty="0"/>
              <a:t> and </a:t>
            </a:r>
            <a:r>
              <a:rPr lang="hr-HR" dirty="0" err="1"/>
              <a:t>practice</a:t>
            </a:r>
            <a:r>
              <a:rPr lang="hr-HR" dirty="0"/>
              <a:t> </a:t>
            </a:r>
            <a:r>
              <a:rPr lang="en-US" dirty="0"/>
              <a:t>how to</a:t>
            </a:r>
            <a:r>
              <a:rPr lang="hr-HR" dirty="0"/>
              <a:t> </a:t>
            </a:r>
            <a:r>
              <a:rPr lang="hr-HR" dirty="0" err="1"/>
              <a:t>better</a:t>
            </a:r>
            <a:r>
              <a:rPr lang="en-US" dirty="0"/>
              <a:t> implement games and art in language teaching</a:t>
            </a:r>
            <a:r>
              <a:rPr lang="hr-HR" dirty="0"/>
              <a:t>. </a:t>
            </a:r>
          </a:p>
          <a:p>
            <a:pPr marL="0" indent="0" algn="ctr">
              <a:buNone/>
            </a:pPr>
            <a:r>
              <a:rPr lang="hr-HR" dirty="0"/>
              <a:t>-</a:t>
            </a:r>
            <a:r>
              <a:rPr lang="en-US" dirty="0"/>
              <a:t>students with dyslexia and dysgraphia</a:t>
            </a:r>
            <a:r>
              <a:rPr lang="hr-HR" dirty="0"/>
              <a:t> </a:t>
            </a:r>
            <a:r>
              <a:rPr lang="en-US" dirty="0"/>
              <a:t>who find foreign language</a:t>
            </a:r>
            <a:r>
              <a:rPr lang="hr-HR" dirty="0"/>
              <a:t>s</a:t>
            </a:r>
            <a:r>
              <a:rPr lang="en-US" dirty="0"/>
              <a:t> more difficult to follow than other students.</a:t>
            </a:r>
            <a:r>
              <a:rPr lang="hr-HR" dirty="0"/>
              <a:t>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dirty="0"/>
              <a:t>I would implement what I learn in my daily foreign language classes.</a:t>
            </a: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10" name="Picture 6" descr="Co-funded by the EU">
            <a:extLst>
              <a:ext uri="{FF2B5EF4-FFF2-40B4-BE49-F238E27FC236}">
                <a16:creationId xmlns:a16="http://schemas.microsoft.com/office/drawing/2014/main" id="{A482ABB8-68BE-4C65-A2EC-7EF5E2A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47D6D370-D4B6-4373-81EB-99A834D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6148398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311A00-C1E0-4C4F-9A83-DCA92E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819CFC-F728-4379-97F5-320039779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1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183A5DF9-93F6-4020-8D26-A70EAA9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1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6B671-B370-47D3-9FC3-EFCC3C0B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4" y="1272124"/>
            <a:ext cx="10628085" cy="96086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5F8593-E711-442F-A1DA-D3DC5DABB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04" y="2464208"/>
            <a:ext cx="5993138" cy="4796976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Projects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pupils</a:t>
            </a:r>
            <a:r>
              <a:rPr lang="hr-HR" dirty="0"/>
              <a:t> 2021/2022</a:t>
            </a:r>
          </a:p>
          <a:p>
            <a:pPr algn="ctr"/>
            <a:r>
              <a:rPr lang="hr-HR" dirty="0" err="1"/>
              <a:t>Calendar</a:t>
            </a:r>
            <a:r>
              <a:rPr lang="hr-HR" dirty="0"/>
              <a:t> for 2022 – </a:t>
            </a:r>
            <a:r>
              <a:rPr lang="hr-HR" dirty="0" err="1"/>
              <a:t>implementing</a:t>
            </a:r>
            <a:r>
              <a:rPr lang="hr-HR" dirty="0"/>
              <a:t> art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</a:t>
            </a:r>
          </a:p>
          <a:p>
            <a:pPr algn="ctr"/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sign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 </a:t>
            </a:r>
          </a:p>
          <a:p>
            <a:pPr algn="ctr"/>
            <a:r>
              <a:rPr lang="hr-HR" dirty="0" err="1"/>
              <a:t>Collaboration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Croatian</a:t>
            </a:r>
          </a:p>
          <a:p>
            <a:endParaRPr lang="hr-HR" dirty="0"/>
          </a:p>
        </p:txBody>
      </p:sp>
      <p:pic>
        <p:nvPicPr>
          <p:cNvPr id="10" name="Picture 6" descr="Co-funded by the EU">
            <a:extLst>
              <a:ext uri="{FF2B5EF4-FFF2-40B4-BE49-F238E27FC236}">
                <a16:creationId xmlns:a16="http://schemas.microsoft.com/office/drawing/2014/main" id="{A482ABB8-68BE-4C65-A2EC-7EF5E2A7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4720769" cy="9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47D6D370-D4B6-4373-81EB-99A834D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6148398"/>
            <a:ext cx="1751675" cy="7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0311A00-C1E0-4C4F-9A83-DCA92E732E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64" t="16350" r="4168" b="59495"/>
          <a:stretch/>
        </p:blipFill>
        <p:spPr>
          <a:xfrm>
            <a:off x="4827813" y="64305"/>
            <a:ext cx="3860800" cy="96086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A819CFC-F728-4379-97F5-3200397792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61805" r="74167" b="23320"/>
          <a:stretch/>
        </p:blipFill>
        <p:spPr>
          <a:xfrm>
            <a:off x="10399483" y="280762"/>
            <a:ext cx="1603826" cy="636547"/>
          </a:xfrm>
          <a:prstGeom prst="rect">
            <a:avLst/>
          </a:prstGeom>
        </p:spPr>
      </p:pic>
      <p:pic>
        <p:nvPicPr>
          <p:cNvPr id="14" name="Picture 10" descr="Erasmusdays 2021 - 3 days of celebration of the Erasmus+ programme">
            <a:extLst>
              <a:ext uri="{FF2B5EF4-FFF2-40B4-BE49-F238E27FC236}">
                <a16:creationId xmlns:a16="http://schemas.microsoft.com/office/drawing/2014/main" id="{183A5DF9-93F6-4020-8D26-A70EAA9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7" y="-3628"/>
            <a:ext cx="1603826" cy="10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tekst, izlog, snimka zaslona&#10;&#10;Opis je automatski generiran">
            <a:extLst>
              <a:ext uri="{FF2B5EF4-FFF2-40B4-BE49-F238E27FC236}">
                <a16:creationId xmlns:a16="http://schemas.microsoft.com/office/drawing/2014/main" id="{CB2434D6-235E-419E-A39A-1E31E358B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35" y="1129361"/>
            <a:ext cx="3458558" cy="50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AC1153-237E-47C5-9D9F-DCF02212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61C999-6FDA-4F42-92A3-D63014E3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657" y="3164113"/>
            <a:ext cx="8723086" cy="3012849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1" dirty="0">
                <a:solidFill>
                  <a:srgbClr val="58595B"/>
                </a:solidFill>
                <a:effectLst/>
                <a:latin typeface="perec-negra"/>
              </a:rPr>
              <a:t>This publication [communication] reflects the views only of the author, and the Commission cannot be held responsible for any use which may be made of the information contained therein.</a:t>
            </a:r>
            <a:endParaRPr lang="en-US" b="0" i="0" dirty="0">
              <a:solidFill>
                <a:srgbClr val="58595B"/>
              </a:solidFill>
              <a:effectLst/>
              <a:latin typeface="perec-gris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58595B"/>
                </a:solidFill>
                <a:effectLst/>
                <a:latin typeface="perec-gris"/>
              </a:rPr>
              <a:t> </a:t>
            </a:r>
          </a:p>
          <a:p>
            <a:endParaRPr lang="hr-HR" dirty="0"/>
          </a:p>
        </p:txBody>
      </p:sp>
      <p:pic>
        <p:nvPicPr>
          <p:cNvPr id="6" name="Picture 6" descr="Co-funded by the EU">
            <a:extLst>
              <a:ext uri="{FF2B5EF4-FFF2-40B4-BE49-F238E27FC236}">
                <a16:creationId xmlns:a16="http://schemas.microsoft.com/office/drawing/2014/main" id="{DC5171F9-22D0-4D08-B1CE-4D86680A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"/>
            <a:ext cx="10156542" cy="21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rasmus+ | EU programme for education, training, youth and sport">
            <a:extLst>
              <a:ext uri="{FF2B5EF4-FFF2-40B4-BE49-F238E27FC236}">
                <a16:creationId xmlns:a16="http://schemas.microsoft.com/office/drawing/2014/main" id="{376192C6-7EC1-4E40-A20D-F5E22E6A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26" y="5746358"/>
            <a:ext cx="2646992" cy="10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5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176</Words>
  <Application>Microsoft Office PowerPoint</Application>
  <PresentationFormat>Široki zaslon</PresentationFormat>
  <Paragraphs>31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perec-gris</vt:lpstr>
      <vt:lpstr>perec-negra</vt:lpstr>
      <vt:lpstr>Tema sustava Office</vt:lpstr>
      <vt:lpstr>Erasmus Days 2021 in  Primary School „Petar Zoranić” Nin, Croatia</vt:lpstr>
      <vt:lpstr> </vt:lpstr>
      <vt:lpstr> </vt:lpstr>
      <vt:lpstr> </vt:lpstr>
      <vt:lpstr>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Days 2021 in  Primary School „Petar Zoranić” Nin, Croatia</dc:title>
  <dc:creator>Elvira vučković</dc:creator>
  <cp:lastModifiedBy>Elvira vučković</cp:lastModifiedBy>
  <cp:revision>2</cp:revision>
  <dcterms:created xsi:type="dcterms:W3CDTF">2021-11-05T09:35:22Z</dcterms:created>
  <dcterms:modified xsi:type="dcterms:W3CDTF">2021-11-05T09:49:20Z</dcterms:modified>
</cp:coreProperties>
</file>