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69" r:id="rId5"/>
    <p:sldId id="270" r:id="rId6"/>
    <p:sldId id="273" r:id="rId7"/>
    <p:sldId id="271" r:id="rId8"/>
    <p:sldId id="280" r:id="rId9"/>
    <p:sldId id="281" r:id="rId10"/>
    <p:sldId id="282" r:id="rId11"/>
    <p:sldId id="272" r:id="rId12"/>
    <p:sldId id="264" r:id="rId13"/>
    <p:sldId id="263" r:id="rId14"/>
    <p:sldId id="268" r:id="rId15"/>
    <p:sldId id="267" r:id="rId16"/>
    <p:sldId id="283" r:id="rId17"/>
    <p:sldId id="278" r:id="rId18"/>
    <p:sldId id="279" r:id="rId1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2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26DB5-5E76-4CF7-AED0-B28307C794A6}" type="datetimeFigureOut">
              <a:rPr lang="hr-HR" smtClean="0"/>
              <a:pPr/>
              <a:t>9.2.2016.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A47F2-4E67-4AC4-A3A0-F9AFF8A982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1148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Koje, gdje (na računalu, na mobitelu, čijem mobitelu)?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A47F2-4E67-4AC4-A3A0-F9AFF8A98232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4548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Radionica: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A47F2-4E67-4AC4-A3A0-F9AFF8A98232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3848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Učenici trebaju prepoznati da je nasilje na internetu sve ono što ih čini tužnima, ljutitima, uplašenima.)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(Ako ostanu na mreži, nasilje se može nastaviti ili postati grublje.)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(Učenici trebaju navesti roditelje, djedove, bake, učitelje, stariju braću i sestre…)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(Odrasla će im osoba pomoći u sigurnijemu korištenju internetom i može im pomoći ako što krene po zlu.)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(Učenici trebaju shvatiti da im je potrebna pomoć odraslih u odabiru s kim će komunicirati online. Ako ih tko uznemirava, trebaju prestati komunicirati. Podsjetiti učenike da ne smiju razgovarati s nepoznatim osobama na internetu bez dopuštenja odrasle osobe i kad se neznanac čini ljubazan i pristojan.) (Najvažnije je potražiti pomoć odrasle osobe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A47F2-4E67-4AC4-A3A0-F9AFF8A98232}" type="slidenum">
              <a:rPr lang="hr-HR" smtClean="0"/>
              <a:pPr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0455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Podijeliti </a:t>
            </a:r>
            <a:r>
              <a:rPr lang="hr-HR" dirty="0" err="1" smtClean="0"/>
              <a:t>osmosmjerku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A47F2-4E67-4AC4-A3A0-F9AFF8A98232}" type="slidenum">
              <a:rPr lang="hr-HR" smtClean="0"/>
              <a:pPr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1371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F3CAC8-F1E1-4899-A12A-26169A455D1A}" type="slidenum">
              <a:rPr lang="hr-HR" altLang="sr-Latn-RS"/>
              <a:pPr>
                <a:spcBef>
                  <a:spcPct val="0"/>
                </a:spcBef>
              </a:pPr>
              <a:t>15</a:t>
            </a:fld>
            <a:endParaRPr lang="hr-HR" altLang="sr-Latn-RS"/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CE3DF64-74DD-4E7B-B3DE-98ED321523EC}" type="slidenum">
              <a:rPr lang="en-US" altLang="sr-Latn-RS"/>
              <a:pPr algn="r" eaLnBrk="1" hangingPunct="1">
                <a:spcBef>
                  <a:spcPct val="0"/>
                </a:spcBef>
              </a:pPr>
              <a:t>15</a:t>
            </a:fld>
            <a:endParaRPr lang="en-US" altLang="sr-Latn-RS"/>
          </a:p>
        </p:txBody>
      </p:sp>
      <p:sp>
        <p:nvSpPr>
          <p:cNvPr id="1638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22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FA88-25F3-447B-81C9-62BA41F04AE2}" type="datetime1">
              <a:rPr lang="hr-HR" smtClean="0"/>
              <a:pPr/>
              <a:t>9.2.2016.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50300" y="6311561"/>
            <a:ext cx="4114800" cy="365125"/>
          </a:xfrm>
        </p:spPr>
        <p:txBody>
          <a:bodyPr/>
          <a:lstStyle>
            <a:lvl1pPr>
              <a:defRPr b="0"/>
            </a:lvl1pPr>
          </a:lstStyle>
          <a:p>
            <a:r>
              <a:rPr lang="hr-HR" dirty="0" smtClean="0"/>
              <a:t>Projekt IPA IPA4.1.3.1.06.01.c07   </a:t>
            </a:r>
            <a:br>
              <a:rPr lang="hr-HR" dirty="0" smtClean="0"/>
            </a:br>
            <a:r>
              <a:rPr lang="hr-HR" dirty="0" smtClean="0"/>
              <a:t>Sufinancira Europska unija iz Europskog socijalnog fonda </a:t>
            </a:r>
          </a:p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25D7A-5282-4D21-B4CB-EBF57C1CB13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694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F062-2BE0-445D-92CD-FA7F6F00E2CF}" type="datetime1">
              <a:rPr lang="hr-HR" smtClean="0"/>
              <a:pPr/>
              <a:t>9.2.2016.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Projekt IPA IPA4.1.3.1.06.01.c07  </a:t>
            </a:r>
            <a:br>
              <a:rPr lang="hr-HR" dirty="0" smtClean="0"/>
            </a:br>
            <a:r>
              <a:rPr lang="hr-HR" dirty="0" smtClean="0"/>
              <a:t>Financira Europska unija 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25D7A-5282-4D21-B4CB-EBF57C1CB13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795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BF1FF-20BE-44D1-BDF7-FE3570082A24}" type="datetime1">
              <a:rPr lang="hr-HR" smtClean="0"/>
              <a:pPr/>
              <a:t>9.2.2016.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Projekt IPA IPA4.1.3.1.06.01.c07  </a:t>
            </a:r>
            <a:br>
              <a:rPr lang="hr-HR" dirty="0" smtClean="0"/>
            </a:br>
            <a:r>
              <a:rPr lang="hr-HR" dirty="0" smtClean="0"/>
              <a:t>Financira Europska unija 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25D7A-5282-4D21-B4CB-EBF57C1CB13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2199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0457-C016-4D8F-AD86-71BC4A58139B}" type="datetime1">
              <a:rPr lang="hr-HR" smtClean="0"/>
              <a:pPr/>
              <a:t>9.2.2016.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Projekt IPA IPA4.1.3.1.06.01.c07   </a:t>
            </a:r>
            <a:br>
              <a:rPr lang="hr-HR" dirty="0" smtClean="0"/>
            </a:br>
            <a:r>
              <a:rPr lang="hr-HR" dirty="0" smtClean="0"/>
              <a:t>Sufinancira Europska unija iz Europskog socijalnog fonda </a:t>
            </a:r>
          </a:p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25D7A-5282-4D21-B4CB-EBF57C1CB13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3496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136-BBEC-46A4-BF8F-5595E8E8C41C}" type="datetime1">
              <a:rPr lang="hr-HR" smtClean="0"/>
              <a:pPr/>
              <a:t>9.2.2016.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Projekt IPA IPA4.1.3.1.06.01.c07 </a:t>
            </a:r>
            <a:br>
              <a:rPr lang="hr-HR" dirty="0" smtClean="0"/>
            </a:br>
            <a:r>
              <a:rPr lang="hr-HR" dirty="0" smtClean="0"/>
              <a:t> Financira Europska unija 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25D7A-5282-4D21-B4CB-EBF57C1CB13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5113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A23-EC23-4D6A-A3F4-1A38ACFFE105}" type="datetime1">
              <a:rPr lang="hr-HR" smtClean="0"/>
              <a:pPr/>
              <a:t>9.2.2016.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Projekt IPA IPA4.1.3.1.06.01.c07  </a:t>
            </a:r>
            <a:br>
              <a:rPr lang="hr-HR" dirty="0" smtClean="0"/>
            </a:br>
            <a:r>
              <a:rPr lang="hr-HR" dirty="0" smtClean="0"/>
              <a:t>Sufinancira Europska unija iz Europskog socijalnog fonda </a:t>
            </a:r>
          </a:p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25D7A-5282-4D21-B4CB-EBF57C1CB13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3071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2A85-472E-4213-A370-70C3068C1888}" type="datetime1">
              <a:rPr lang="hr-HR" smtClean="0"/>
              <a:pPr/>
              <a:t>9.2.2016.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Projekt IPA IPA4.1.3.1.06.01.c07 </a:t>
            </a:r>
            <a:br>
              <a:rPr lang="hr-HR" dirty="0" smtClean="0"/>
            </a:br>
            <a:r>
              <a:rPr lang="hr-HR" dirty="0" smtClean="0"/>
              <a:t> Sufinancira Europska unija iz Europskog socijalnog fonda </a:t>
            </a:r>
          </a:p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25D7A-5282-4D21-B4CB-EBF57C1CB13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6889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50DA-7942-400D-9840-69591C1DC64D}" type="datetime1">
              <a:rPr lang="hr-HR" smtClean="0"/>
              <a:pPr/>
              <a:t>9.2.2016.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Projekt IPA IPA4.1.3.1.06.01.c07  </a:t>
            </a:r>
            <a:br>
              <a:rPr lang="hr-HR" dirty="0" smtClean="0"/>
            </a:br>
            <a:r>
              <a:rPr lang="hr-HR" dirty="0" smtClean="0"/>
              <a:t>Sufinancira Europska unija iz Europskog socijalnog fonda </a:t>
            </a:r>
          </a:p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25D7A-5282-4D21-B4CB-EBF57C1CB13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2258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4328-F4A1-4A81-888E-21A71AE37041}" type="datetime1">
              <a:rPr lang="hr-HR" smtClean="0"/>
              <a:pPr/>
              <a:t>9.2.2016.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Projekt IPA IPA4.1.3.1.06.01.c07   </a:t>
            </a:r>
            <a:br>
              <a:rPr lang="hr-HR" dirty="0" smtClean="0"/>
            </a:br>
            <a:r>
              <a:rPr lang="hr-HR" dirty="0" smtClean="0"/>
              <a:t>Sufinancira Europska unija iz Europskog socijalnog fonda 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25D7A-5282-4D21-B4CB-EBF57C1CB13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3873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41C3-D999-495C-A4A4-618FCB0E533C}" type="datetime1">
              <a:rPr lang="hr-HR" smtClean="0"/>
              <a:pPr/>
              <a:t>9.2.2016.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Projekt IPA IPA4.1.3.1.06.01.c07 </a:t>
            </a:r>
            <a:br>
              <a:rPr lang="hr-HR" dirty="0" smtClean="0"/>
            </a:br>
            <a:r>
              <a:rPr lang="hr-HR" dirty="0" smtClean="0"/>
              <a:t> Financira Europska unija </a:t>
            </a:r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25D7A-5282-4D21-B4CB-EBF57C1CB13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4653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809A-437B-4D72-A8B1-1290256D17A5}" type="datetime1">
              <a:rPr lang="hr-HR" smtClean="0"/>
              <a:pPr/>
              <a:t>9.2.2016.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Projekt IPA IPA4.1.3.1.06.01.c07 </a:t>
            </a:r>
            <a:br>
              <a:rPr lang="hr-HR" dirty="0" smtClean="0"/>
            </a:br>
            <a:r>
              <a:rPr lang="hr-HR" dirty="0" smtClean="0"/>
              <a:t> Financira Europska unija </a:t>
            </a:r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25D7A-5282-4D21-B4CB-EBF57C1CB13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6751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bg1">
                <a:lumMod val="85000"/>
              </a:schemeClr>
            </a:gs>
            <a:gs pos="81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32555-6613-4B4C-B3B5-07E7C22F7538}" type="datetime1">
              <a:rPr lang="hr-HR" smtClean="0"/>
              <a:pPr/>
              <a:t>9.2.2016.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dirty="0" smtClean="0"/>
              <a:t>Projekt IPA IPA4.1.3.1.06.01.c07   </a:t>
            </a:r>
            <a:br>
              <a:rPr lang="hr-HR" dirty="0" smtClean="0"/>
            </a:br>
            <a:r>
              <a:rPr lang="hr-HR" dirty="0" smtClean="0"/>
              <a:t>Sufinancira Europska unija iz Europskog socijalnog fonda 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25D7A-5282-4D21-B4CB-EBF57C1CB13B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153400" y="6261520"/>
            <a:ext cx="3664014" cy="5547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975" y="6244231"/>
            <a:ext cx="3581025" cy="62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2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youtube.com/watch?v=wM1Mrasffa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HAnWI63Zk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4619129"/>
            <a:ext cx="9144000" cy="85012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Dan sigurnijeg interneta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407672"/>
            <a:ext cx="9144000" cy="1508219"/>
          </a:xfrm>
        </p:spPr>
        <p:txBody>
          <a:bodyPr>
            <a:normAutofit fontScale="47500" lnSpcReduction="20000"/>
          </a:bodyPr>
          <a:lstStyle/>
          <a:p>
            <a:endParaRPr lang="hr-HR" dirty="0" smtClean="0"/>
          </a:p>
          <a:p>
            <a:endParaRPr lang="hr-HR" dirty="0" smtClean="0">
              <a:hlinkClick r:id="rId2"/>
            </a:endParaRPr>
          </a:p>
          <a:p>
            <a:endParaRPr lang="hr-HR" dirty="0">
              <a:hlinkClick r:id="rId2"/>
            </a:endParaRPr>
          </a:p>
          <a:p>
            <a:endParaRPr lang="hr-HR" dirty="0" smtClean="0">
              <a:hlinkClick r:id="rId2"/>
            </a:endParaRPr>
          </a:p>
          <a:p>
            <a:endParaRPr lang="hr-HR" dirty="0">
              <a:hlinkClick r:id="rId2"/>
            </a:endParaRPr>
          </a:p>
          <a:p>
            <a:r>
              <a:rPr lang="hr-HR" dirty="0" smtClean="0">
                <a:hlinkClick r:id="rId2"/>
              </a:rPr>
              <a:t>http://www.youtube.com/watch?v=wM1Mrasffa8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Projekt IPA IPA4.1.3.1.06.01.c07   </a:t>
            </a:r>
            <a:br>
              <a:rPr lang="hr-HR" smtClean="0"/>
            </a:br>
            <a:r>
              <a:rPr lang="hr-HR" smtClean="0"/>
              <a:t>Sufinancira Europska unija iz Europskog socijalnog fonda </a:t>
            </a:r>
          </a:p>
          <a:p>
            <a:r>
              <a:rPr lang="hr-HR" smtClean="0"/>
              <a:t> 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442" y="32368"/>
            <a:ext cx="8367116" cy="437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31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Projekt IPA IPA4.1.3.1.06.01.c07   </a:t>
            </a:r>
            <a:br>
              <a:rPr lang="hr-HR" smtClean="0"/>
            </a:br>
            <a:r>
              <a:rPr lang="hr-HR" smtClean="0"/>
              <a:t>Sufinancira Europska unija iz Europskog socijalnog fonda </a:t>
            </a:r>
          </a:p>
          <a:p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1980243" y="845927"/>
            <a:ext cx="82315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r-HR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Nasilje na internetu</a:t>
            </a:r>
            <a:endParaRPr lang="hr-HR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Zaobljeni pravokutnik 5"/>
          <p:cNvSpPr/>
          <p:nvPr/>
        </p:nvSpPr>
        <p:spPr>
          <a:xfrm>
            <a:off x="1937752" y="2220067"/>
            <a:ext cx="2580167" cy="78319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ismijavanje</a:t>
            </a:r>
            <a:endParaRPr lang="hr-H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aobljeni pravokutnik 6"/>
          <p:cNvSpPr/>
          <p:nvPr/>
        </p:nvSpPr>
        <p:spPr>
          <a:xfrm>
            <a:off x="818758" y="3542899"/>
            <a:ext cx="3827868" cy="1464231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slanje uvredljivih</a:t>
            </a:r>
          </a:p>
          <a:p>
            <a:pPr algn="ctr"/>
            <a:r>
              <a:rPr lang="hr-H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poruka</a:t>
            </a:r>
            <a:endParaRPr lang="hr-H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Zaobljeni pravokutnik 7"/>
          <p:cNvSpPr/>
          <p:nvPr/>
        </p:nvSpPr>
        <p:spPr>
          <a:xfrm>
            <a:off x="5945340" y="2078843"/>
            <a:ext cx="4336896" cy="146423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objavljivanje ružnih</a:t>
            </a:r>
          </a:p>
          <a:p>
            <a:pPr algn="ctr"/>
            <a:r>
              <a:rPr lang="hr-H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stvari o nekome</a:t>
            </a:r>
            <a:endParaRPr lang="hr-H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aobljeni pravokutnik 8"/>
          <p:cNvSpPr/>
          <p:nvPr/>
        </p:nvSpPr>
        <p:spPr>
          <a:xfrm>
            <a:off x="5457431" y="4846935"/>
            <a:ext cx="6230147" cy="783193"/>
          </a:xfrm>
          <a:prstGeom prst="roundRect">
            <a:avLst/>
          </a:prstGeom>
          <a:solidFill>
            <a:srgbClr val="33CC33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namjerno isključivanje iz igre</a:t>
            </a:r>
            <a:endParaRPr lang="hr-H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685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Projekt IPA IPA4.1.3.1.06.01.c07   </a:t>
            </a:r>
            <a:br>
              <a:rPr lang="hr-HR" smtClean="0"/>
            </a:br>
            <a:r>
              <a:rPr lang="hr-HR" smtClean="0"/>
              <a:t>Sufinancira Europska unija iz Europskog socijalnog fonda </a:t>
            </a:r>
          </a:p>
          <a:p>
            <a:endParaRPr lang="hr-HR" dirty="0"/>
          </a:p>
        </p:txBody>
      </p:sp>
      <p:pic>
        <p:nvPicPr>
          <p:cNvPr id="5" name="Slika 4" descr="darina_pr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4592" y="513100"/>
            <a:ext cx="10102817" cy="540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1"/>
          <p:cNvSpPr>
            <a:spLocks noChangeArrowheads="1"/>
          </p:cNvSpPr>
          <p:nvPr/>
        </p:nvSpPr>
        <p:spPr bwMode="auto">
          <a:xfrm>
            <a:off x="959430" y="2780928"/>
            <a:ext cx="10273141" cy="3242501"/>
          </a:xfrm>
          <a:prstGeom prst="roundRect">
            <a:avLst>
              <a:gd name="adj" fmla="val 16667"/>
            </a:avLst>
          </a:prstGeom>
          <a:ln w="57150">
            <a:solidFill>
              <a:srgbClr val="92D050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Latn-C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Prestati</a:t>
            </a:r>
            <a:r>
              <a:rPr kumimoji="0" lang="sr-Latn-CS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koristiti računalo dok nije sigurno.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sr-Latn-C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Odmah </a:t>
            </a:r>
            <a:r>
              <a:rPr kumimoji="0" lang="sr-Latn-C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reći</a:t>
            </a:r>
            <a:r>
              <a:rPr kumimoji="0" lang="sr-Latn-CS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odrasloj osobi.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sr-Latn-C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Ići na </a:t>
            </a:r>
            <a:r>
              <a:rPr kumimoji="0" lang="sr-Latn-C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Internet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samo kada mi odrasla osoba to dopusti.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sr-Latn-C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Latn-C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Družiti se</a:t>
            </a: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na internetu samo s djecom koja su dobra i ljubazna.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sr-Latn-C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007819" y="2276872"/>
            <a:ext cx="10176363" cy="707886"/>
          </a:xfrm>
          <a:prstGeom prst="rect">
            <a:avLst/>
          </a:prstGeom>
          <a:ln w="57150">
            <a:solidFill>
              <a:schemeClr val="accent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Ako je netko nasilan prema meni na internetu, trebam: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3552383" y="404665"/>
            <a:ext cx="5036827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SAVJETNIK</a:t>
            </a:r>
          </a:p>
          <a:p>
            <a:pPr algn="ctr"/>
            <a:r>
              <a:rPr lang="hr-HR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 nasilju na internetu</a:t>
            </a:r>
            <a:endParaRPr lang="hr-HR" sz="4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1452870" y="3356992"/>
            <a:ext cx="1476000" cy="300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2597154" y="3802989"/>
            <a:ext cx="972000" cy="362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2405133" y="4422597"/>
            <a:ext cx="1368000" cy="294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1775520" y="5301208"/>
            <a:ext cx="1968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1532698" y="4902764"/>
            <a:ext cx="1476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838200" y="332509"/>
            <a:ext cx="10515600" cy="5844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/>
              <a:t> </a:t>
            </a:r>
            <a:r>
              <a:rPr lang="hr-HR" sz="3200" dirty="0" smtClean="0"/>
              <a:t>Kako </a:t>
            </a:r>
            <a:r>
              <a:rPr lang="hr-HR" sz="3200" dirty="0"/>
              <a:t>ćete znati da je netko nasilan prema vama na internetu? </a:t>
            </a:r>
          </a:p>
          <a:p>
            <a:pPr marL="0" indent="0">
              <a:buNone/>
            </a:pPr>
            <a:r>
              <a:rPr lang="hr-HR" sz="3200" dirty="0" smtClean="0"/>
              <a:t> </a:t>
            </a:r>
            <a:r>
              <a:rPr lang="hr-HR" sz="3200" dirty="0"/>
              <a:t>Što mislite, zašto je važno prestati se koristiti računalom ako je tko nasilan prema vama? </a:t>
            </a:r>
            <a:endParaRPr lang="hr-HR" sz="3200" dirty="0" smtClean="0"/>
          </a:p>
          <a:p>
            <a:pPr marL="0" indent="0">
              <a:buNone/>
            </a:pPr>
            <a:r>
              <a:rPr lang="hr-HR" sz="3200" dirty="0" smtClean="0"/>
              <a:t> </a:t>
            </a:r>
            <a:r>
              <a:rPr lang="hr-HR" sz="3200" dirty="0"/>
              <a:t>Ako vas nešto ili netko čini tužnim, ljutitim ili vas plaši, komu ćete se od odraslih obratiti za pomoć? </a:t>
            </a:r>
            <a:endParaRPr lang="hr-HR" sz="3200" dirty="0" smtClean="0"/>
          </a:p>
          <a:p>
            <a:pPr marL="0" indent="0">
              <a:buNone/>
            </a:pPr>
            <a:r>
              <a:rPr lang="hr-HR" sz="3200" dirty="0" smtClean="0"/>
              <a:t> </a:t>
            </a:r>
            <a:r>
              <a:rPr lang="hr-HR" sz="3200" dirty="0"/>
              <a:t>Zašto je važno koristiti se internetom samo onda kad vam to odrasla osoba dopusti? </a:t>
            </a:r>
            <a:endParaRPr lang="hr-HR" sz="3200" dirty="0" smtClean="0"/>
          </a:p>
          <a:p>
            <a:pPr marL="0" indent="0">
              <a:buNone/>
            </a:pPr>
            <a:r>
              <a:rPr lang="hr-HR" sz="3200" dirty="0" smtClean="0"/>
              <a:t> </a:t>
            </a:r>
            <a:r>
              <a:rPr lang="hr-HR" sz="3200" dirty="0"/>
              <a:t>Kako ćete odlučiti hoćete li igrati s nekim na internetu</a:t>
            </a:r>
            <a:r>
              <a:rPr lang="hr-HR" sz="3200" dirty="0" smtClean="0"/>
              <a:t>?</a:t>
            </a:r>
          </a:p>
          <a:p>
            <a:pPr marL="0" indent="0">
              <a:buNone/>
            </a:pPr>
            <a:r>
              <a:rPr lang="hr-HR" sz="3200" dirty="0" smtClean="0"/>
              <a:t> </a:t>
            </a:r>
            <a:r>
              <a:rPr lang="hr-HR" sz="3200" dirty="0"/>
              <a:t>Što mislite, koji je od četiri savjeta najvažniji? </a:t>
            </a: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Projekt IPA IPA4.1.3.1.06.01.c07   </a:t>
            </a:r>
            <a:br>
              <a:rPr lang="hr-HR" smtClean="0"/>
            </a:br>
            <a:r>
              <a:rPr lang="hr-HR" smtClean="0"/>
              <a:t>Sufinancira Europska unija iz Europskog socijalnog fonda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5056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hr-HR" b="1" dirty="0" smtClean="0"/>
              <a:t>Za kraj ponovimo: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Provjeri svoje društvene profile i promijeni lozinke!</a:t>
            </a:r>
            <a:br>
              <a:rPr lang="hr-HR" dirty="0"/>
            </a:br>
            <a:endParaRPr lang="hr-H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HR" dirty="0" smtClean="0"/>
              <a:t>Svoju </a:t>
            </a:r>
            <a:r>
              <a:rPr lang="hr-HR" dirty="0"/>
              <a:t>lozinku drži tajnima! Lozinku možeš povjeriti samo roditeljima!</a:t>
            </a:r>
            <a:br>
              <a:rPr lang="hr-HR" dirty="0"/>
            </a:br>
            <a:endParaRPr lang="hr-H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HR" dirty="0" smtClean="0"/>
              <a:t>Zaštiti </a:t>
            </a:r>
            <a:r>
              <a:rPr lang="hr-HR" dirty="0"/>
              <a:t>svoje osobne podatke na društvenim mrežama!</a:t>
            </a:r>
            <a:br>
              <a:rPr lang="hr-HR" dirty="0"/>
            </a:br>
            <a:endParaRPr lang="hr-H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HR" dirty="0" smtClean="0"/>
              <a:t>Osobne </a:t>
            </a:r>
            <a:r>
              <a:rPr lang="hr-HR" dirty="0"/>
              <a:t>fotografije nemoj slati nepoznatim osobama!</a:t>
            </a:r>
            <a:br>
              <a:rPr lang="hr-HR" dirty="0"/>
            </a:br>
            <a:endParaRPr lang="hr-H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HR" dirty="0" smtClean="0"/>
              <a:t>Razgovaraj </a:t>
            </a:r>
            <a:r>
              <a:rPr lang="hr-HR" dirty="0"/>
              <a:t>s roditeljima i povjeri se roditeljima o neugodnostima s kojima si se susreo/la prilikom korištenja interneta!</a:t>
            </a:r>
          </a:p>
          <a:p>
            <a:pPr marL="0" indent="0">
              <a:buNone/>
            </a:pPr>
            <a:endParaRPr lang="hr-HR" dirty="0" smtClean="0">
              <a:hlinkClick r:id="rId3"/>
            </a:endParaRPr>
          </a:p>
          <a:p>
            <a:pPr marL="0" indent="0">
              <a:buNone/>
            </a:pPr>
            <a:r>
              <a:rPr lang="hr-HR" sz="1300" dirty="0" smtClean="0">
                <a:hlinkClick r:id="rId3"/>
              </a:rPr>
              <a:t>http</a:t>
            </a:r>
            <a:r>
              <a:rPr lang="hr-HR" sz="1300" dirty="0">
                <a:hlinkClick r:id="rId3"/>
              </a:rPr>
              <a:t>://www.youtube.com/watch?v=NHAnWI63ZkM</a:t>
            </a:r>
            <a:endParaRPr lang="hr-HR" sz="130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Projekt IPA IPA4.1.3.1.06.01.c07   </a:t>
            </a:r>
            <a:br>
              <a:rPr lang="hr-HR" smtClean="0"/>
            </a:br>
            <a:r>
              <a:rPr lang="hr-HR" smtClean="0"/>
              <a:t>Sufinancira Europska unija iz Europskog socijalnog fonda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064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9" descr="Paper bag"/>
          <p:cNvSpPr>
            <a:spLocks noChangeArrowheads="1" noChangeShapeType="1" noTextEdit="1"/>
          </p:cNvSpPr>
          <p:nvPr/>
        </p:nvSpPr>
        <p:spPr bwMode="auto">
          <a:xfrm>
            <a:off x="2711450" y="1052514"/>
            <a:ext cx="6553200" cy="30241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hr-HR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hvala na pažnji</a:t>
            </a:r>
          </a:p>
        </p:txBody>
      </p:sp>
      <p:pic>
        <p:nvPicPr>
          <p:cNvPr id="26627" name="Picture 3" descr="MC900434421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309" y="3777208"/>
            <a:ext cx="136842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495800" y="4393158"/>
            <a:ext cx="2984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4000" dirty="0">
                <a:solidFill>
                  <a:schemeClr val="hlink"/>
                </a:solidFill>
                <a:latin typeface="Calibri" panose="020F0502020204030204" pitchFamily="34" charset="0"/>
              </a:rPr>
              <a:t>Bili ste super!</a:t>
            </a:r>
          </a:p>
        </p:txBody>
      </p:sp>
    </p:spTree>
    <p:extLst>
      <p:ext uri="{BB962C8B-B14F-4D97-AF65-F5344CB8AC3E}">
        <p14:creationId xmlns:p14="http://schemas.microsoft.com/office/powerpoint/2010/main" val="21627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5400" dirty="0" smtClean="0"/>
              <a:t>Igrate li igrice?</a:t>
            </a:r>
            <a:endParaRPr lang="hr-HR" sz="540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Projekt IPA IPA4.1.3.1.06.01.c07   </a:t>
            </a:r>
            <a:br>
              <a:rPr lang="hr-HR" smtClean="0"/>
            </a:br>
            <a:r>
              <a:rPr lang="hr-HR" smtClean="0"/>
              <a:t>Sufinancira Europska unija iz Europskog socijalnog fonda </a:t>
            </a:r>
          </a:p>
          <a:p>
            <a:endParaRPr lang="hr-HR" dirty="0"/>
          </a:p>
        </p:txBody>
      </p:sp>
      <p:pic>
        <p:nvPicPr>
          <p:cNvPr id="5" name="Picture 3" descr="carobnjak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3705" y="704057"/>
            <a:ext cx="44196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3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152361"/>
            <a:ext cx="10515600" cy="1325563"/>
          </a:xfrm>
        </p:spPr>
        <p:txBody>
          <a:bodyPr/>
          <a:lstStyle/>
          <a:p>
            <a:r>
              <a:rPr lang="hr-HR" dirty="0" smtClean="0"/>
              <a:t>Traži se dobrovoljac!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Projekt IPA IPA4.1.3.1.06.01.c07   </a:t>
            </a:r>
            <a:br>
              <a:rPr lang="hr-HR" smtClean="0"/>
            </a:br>
            <a:r>
              <a:rPr lang="hr-HR" smtClean="0"/>
              <a:t>Sufinancira Europska unija iz Europskog socijalnog fonda </a:t>
            </a:r>
          </a:p>
          <a:p>
            <a:endParaRPr lang="hr-HR" dirty="0"/>
          </a:p>
        </p:txBody>
      </p:sp>
      <p:pic>
        <p:nvPicPr>
          <p:cNvPr id="5" name="Picture 3" descr="carobnjak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052696" y="1847850"/>
            <a:ext cx="345722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1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5853545" cy="4539384"/>
          </a:xfrm>
        </p:spPr>
        <p:txBody>
          <a:bodyPr/>
          <a:lstStyle/>
          <a:p>
            <a:r>
              <a:rPr lang="hr-HR" dirty="0">
                <a:solidFill>
                  <a:schemeClr val="dk1"/>
                </a:solidFill>
              </a:rPr>
              <a:t>Pažljivo pročitaj pitanje i </a:t>
            </a:r>
            <a:r>
              <a:rPr lang="hr-HR" dirty="0" smtClean="0">
                <a:solidFill>
                  <a:schemeClr val="dk1"/>
                </a:solidFill>
              </a:rPr>
              <a:t>reci </a:t>
            </a:r>
            <a:r>
              <a:rPr lang="hr-HR" dirty="0">
                <a:solidFill>
                  <a:schemeClr val="dk1"/>
                </a:solidFill>
              </a:rPr>
              <a:t>odgovor za koji misliš da je točan. </a:t>
            </a:r>
            <a:endParaRPr lang="hr-HR" dirty="0">
              <a:solidFill>
                <a:schemeClr val="dk1"/>
              </a:solidFill>
            </a:endParaRPr>
          </a:p>
        </p:txBody>
      </p:sp>
      <p:pic>
        <p:nvPicPr>
          <p:cNvPr id="5" name="Picture 3" descr="ev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53400" y="1690688"/>
            <a:ext cx="3397495" cy="4351338"/>
          </a:xfrm>
          <a:prstGeom prst="rect">
            <a:avLst/>
          </a:prstGeom>
        </p:spPr>
      </p:pic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Projekt IPA IPA4.1.3.1.06.01.c07   </a:t>
            </a:r>
            <a:br>
              <a:rPr lang="hr-HR" smtClean="0"/>
            </a:br>
            <a:r>
              <a:rPr lang="hr-HR" smtClean="0"/>
              <a:t>Sufinancira Europska unija iz Europskog socijalnog fonda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6697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999656" y="476672"/>
            <a:ext cx="6120680" cy="144016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 algn="ctr">
              <a:buAutoNum type="arabicPeriod"/>
            </a:pPr>
            <a:r>
              <a:rPr lang="hr-HR" sz="2400" dirty="0"/>
              <a:t>PITANJE:</a:t>
            </a:r>
          </a:p>
          <a:p>
            <a:pPr indent="-342900" algn="ctr"/>
            <a:r>
              <a:rPr lang="hr-HR" sz="2400" dirty="0"/>
              <a:t>Želiš igrati igricu na internetu ali prije početka moraš upisati tvoje podatke. Što ćeš upisati?</a:t>
            </a:r>
            <a:endParaRPr lang="hr-HR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2351584" y="2492896"/>
            <a:ext cx="2016224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 algn="ctr"/>
            <a:r>
              <a:rPr lang="hr-HR" sz="2000" dirty="0"/>
              <a:t>A. Svoje ime i prezime</a:t>
            </a:r>
            <a:endParaRPr lang="hr-HR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4871864" y="2492896"/>
            <a:ext cx="2016224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 algn="ctr"/>
            <a:r>
              <a:rPr lang="hr-HR" sz="2000" dirty="0"/>
              <a:t>B. Nadimak</a:t>
            </a:r>
            <a:endParaRPr lang="hr-HR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7464152" y="2492896"/>
            <a:ext cx="2016224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 algn="ctr"/>
            <a:r>
              <a:rPr lang="hr-HR" sz="2000" dirty="0"/>
              <a:t>C. Ime i prezime prijatelja</a:t>
            </a:r>
            <a:endParaRPr lang="hr-HR" sz="2000" dirty="0"/>
          </a:p>
        </p:txBody>
      </p:sp>
      <p:sp>
        <p:nvSpPr>
          <p:cNvPr id="7" name="Elipsa 6"/>
          <p:cNvSpPr/>
          <p:nvPr/>
        </p:nvSpPr>
        <p:spPr>
          <a:xfrm>
            <a:off x="2105891" y="4509119"/>
            <a:ext cx="2261917" cy="18224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2351584" y="4947944"/>
            <a:ext cx="1873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ctr"/>
            <a:r>
              <a:rPr lang="hr-HR" dirty="0">
                <a:solidFill>
                  <a:schemeClr val="dk1"/>
                </a:solidFill>
              </a:rPr>
              <a:t>Budi oprezan kada daješ svoje osobne podatke. </a:t>
            </a:r>
            <a:endParaRPr lang="hr-HR" dirty="0">
              <a:solidFill>
                <a:schemeClr val="dk1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4951721" y="4567732"/>
            <a:ext cx="1856509" cy="184383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033503" y="5138674"/>
            <a:ext cx="17747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ctr"/>
            <a:r>
              <a:rPr lang="hr-HR" dirty="0">
                <a:solidFill>
                  <a:schemeClr val="dk1"/>
                </a:solidFill>
              </a:rPr>
              <a:t>Bravo! Na ovaj način se sigurno igraš!</a:t>
            </a:r>
            <a:endParaRPr lang="hr-HR" dirty="0">
              <a:solidFill>
                <a:schemeClr val="dk1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7392143" y="4487693"/>
            <a:ext cx="2441847" cy="184383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Promisli! Je li </a:t>
            </a:r>
            <a:r>
              <a:rPr lang="hr-HR" dirty="0" smtClean="0"/>
              <a:t>u redu </a:t>
            </a:r>
            <a:r>
              <a:rPr lang="hr-HR" dirty="0"/>
              <a:t>lažno se predstavljati? </a:t>
            </a:r>
          </a:p>
        </p:txBody>
      </p:sp>
    </p:spTree>
    <p:extLst>
      <p:ext uri="{BB962C8B-B14F-4D97-AF65-F5344CB8AC3E}">
        <p14:creationId xmlns:p14="http://schemas.microsoft.com/office/powerpoint/2010/main" val="134668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6" grpId="0"/>
      <p:bldP spid="9" grpId="0" animBg="1"/>
      <p:bldP spid="8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3071664" y="908720"/>
            <a:ext cx="6120680" cy="144016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 algn="ctr">
              <a:buAutoNum type="arabicPeriod" startAt="2"/>
            </a:pPr>
            <a:r>
              <a:rPr lang="hr-HR" sz="2800" dirty="0"/>
              <a:t>PITANJE:</a:t>
            </a:r>
          </a:p>
          <a:p>
            <a:pPr indent="-342900" algn="ctr"/>
            <a:r>
              <a:rPr lang="hr-HR" sz="2800" dirty="0"/>
              <a:t>Digitalni trag je: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351584" y="2924944"/>
            <a:ext cx="2160240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 algn="ctr"/>
            <a:r>
              <a:rPr lang="hr-HR" sz="2000" dirty="0"/>
              <a:t>A. Sve što radimo na internetu i mobitelu</a:t>
            </a:r>
            <a:endParaRPr lang="hr-HR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4871864" y="2924944"/>
            <a:ext cx="2232248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 algn="ctr"/>
            <a:r>
              <a:rPr lang="hr-HR" sz="2000" dirty="0"/>
              <a:t>B. Sve što zapišemo u našu pisanku</a:t>
            </a:r>
            <a:endParaRPr lang="hr-HR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7320136" y="2924944"/>
            <a:ext cx="2232248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 algn="ctr"/>
            <a:r>
              <a:rPr lang="hr-HR" sz="2000" dirty="0"/>
              <a:t>C. Sve što pišemo u radnu bilježnicu</a:t>
            </a:r>
            <a:endParaRPr lang="hr-HR" sz="2000" dirty="0"/>
          </a:p>
        </p:txBody>
      </p:sp>
      <p:sp>
        <p:nvSpPr>
          <p:cNvPr id="6" name="Nasmiješeno lice 5"/>
          <p:cNvSpPr/>
          <p:nvPr/>
        </p:nvSpPr>
        <p:spPr>
          <a:xfrm>
            <a:off x="2495600" y="4542300"/>
            <a:ext cx="1872208" cy="1728192"/>
          </a:xfrm>
          <a:prstGeom prst="smileyFace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05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3071664" y="908720"/>
            <a:ext cx="6120680" cy="144016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 algn="ctr">
              <a:buAutoNum type="arabicPeriod" startAt="3"/>
            </a:pPr>
            <a:r>
              <a:rPr lang="hr-HR" sz="2800" dirty="0"/>
              <a:t>PITANJE:</a:t>
            </a:r>
          </a:p>
          <a:p>
            <a:pPr indent="-342900" algn="ctr"/>
            <a:r>
              <a:rPr lang="hr-HR" sz="2800" dirty="0"/>
              <a:t>Tvoj digitalni trag ostaje na internetu: </a:t>
            </a:r>
          </a:p>
          <a:p>
            <a:pPr indent="-342900" algn="ctr"/>
            <a:endParaRPr lang="hr-HR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2351584" y="2924944"/>
            <a:ext cx="2016224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 algn="ctr"/>
            <a:r>
              <a:rPr lang="hr-HR" sz="2400" dirty="0"/>
              <a:t>A. Jednu godinu</a:t>
            </a:r>
            <a:endParaRPr lang="hr-HR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4871864" y="2924944"/>
            <a:ext cx="2016224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 algn="ctr"/>
            <a:r>
              <a:rPr lang="hr-HR" sz="2400" dirty="0"/>
              <a:t>B. Jedan mjesec</a:t>
            </a:r>
            <a:endParaRPr lang="hr-HR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7320136" y="2924944"/>
            <a:ext cx="2016224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 algn="ctr"/>
            <a:r>
              <a:rPr lang="hr-HR" sz="2400" dirty="0"/>
              <a:t>C. Zauvijek</a:t>
            </a:r>
            <a:endParaRPr lang="hr-HR" sz="2400" dirty="0"/>
          </a:p>
        </p:txBody>
      </p:sp>
      <p:sp>
        <p:nvSpPr>
          <p:cNvPr id="6" name="Nasmiješeno lice 5"/>
          <p:cNvSpPr/>
          <p:nvPr/>
        </p:nvSpPr>
        <p:spPr>
          <a:xfrm>
            <a:off x="7464152" y="4500737"/>
            <a:ext cx="1872208" cy="1728192"/>
          </a:xfrm>
          <a:prstGeom prst="smileyFace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201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4791" y="1210252"/>
            <a:ext cx="6227618" cy="4539384"/>
          </a:xfrm>
        </p:spPr>
        <p:txBody>
          <a:bodyPr>
            <a:normAutofit/>
          </a:bodyPr>
          <a:lstStyle/>
          <a:p>
            <a:pPr algn="ctr"/>
            <a:r>
              <a:rPr lang="hr-HR" dirty="0" smtClean="0"/>
              <a:t>Smijemo li svoje osobne podatke dati nepoznatim ljudima?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Projekt IPA IPA4.1.3.1.06.01.c07   </a:t>
            </a:r>
            <a:br>
              <a:rPr lang="hr-HR" smtClean="0"/>
            </a:br>
            <a:r>
              <a:rPr lang="hr-HR" smtClean="0"/>
              <a:t>Sufinancira Europska unija iz Europskog socijalnog fonda </a:t>
            </a:r>
          </a:p>
          <a:p>
            <a:endParaRPr lang="hr-HR" dirty="0"/>
          </a:p>
        </p:txBody>
      </p:sp>
      <p:pic>
        <p:nvPicPr>
          <p:cNvPr id="5" name="Picture 4" descr="vi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29797" y="1506971"/>
            <a:ext cx="342400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51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Projekt IPA IPA4.1.3.1.06.01.c07   </a:t>
            </a:r>
            <a:br>
              <a:rPr lang="hr-HR" smtClean="0"/>
            </a:br>
            <a:r>
              <a:rPr lang="hr-HR" smtClean="0"/>
              <a:t>Sufinancira Europska unija iz Europskog socijalnog fonda </a:t>
            </a:r>
          </a:p>
          <a:p>
            <a:r>
              <a:rPr lang="hr-HR" smtClean="0"/>
              <a:t> 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2031043" y="845927"/>
            <a:ext cx="81299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r-HR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Nasilje na internetu</a:t>
            </a:r>
            <a:endParaRPr lang="hr-HR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972456" y="2148114"/>
            <a:ext cx="10363199" cy="1328023"/>
          </a:xfrm>
          <a:prstGeom prst="roundRect">
            <a:avLst/>
          </a:prstGeom>
          <a:solidFill>
            <a:srgbClr val="CCC0D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Nasilnici na mreži namjerno zadirkuju, vrijeđaju i prijete drugoj djeci putem interneta ili mobitela.</a:t>
            </a:r>
            <a:endParaRPr kumimoji="0" lang="sr-Latn-C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Slika 6" descr="carobnjak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34438" y="3059971"/>
            <a:ext cx="2238095" cy="2857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0C79BA58F43164DA5B74AF1F0A8AEEA" ma:contentTypeVersion="1" ma:contentTypeDescription="Stvaranje novog dokumenta." ma:contentTypeScope="" ma:versionID="9723e75582c6b2359cd503f9126463b2">
  <xsd:schema xmlns:xsd="http://www.w3.org/2001/XMLSchema" xmlns:xs="http://www.w3.org/2001/XMLSchema" xmlns:p="http://schemas.microsoft.com/office/2006/metadata/properties" xmlns:ns2="24950e59-851b-4a5d-8881-93e7f85052e0" targetNamespace="http://schemas.microsoft.com/office/2006/metadata/properties" ma:root="true" ma:fieldsID="d4583c61cf804b65fc26d99840ffd467" ns2:_="">
    <xsd:import namespace="24950e59-851b-4a5d-8881-93e7f85052e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950e59-851b-4a5d-8881-93e7f85052e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D0AAC6-366F-40F3-BDAF-7459D55733B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4950e59-851b-4a5d-8881-93e7f85052e0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DDEB456-8FFD-41DF-8E27-9420ED1A23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D761C6-FDBE-49E8-AD04-F2F6F6DB3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950e59-851b-4a5d-8881-93e7f85052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532</Words>
  <Application>Microsoft Office PowerPoint</Application>
  <PresentationFormat>Široki zaslon</PresentationFormat>
  <Paragraphs>94</Paragraphs>
  <Slides>15</Slides>
  <Notes>5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Comic Sans MS</vt:lpstr>
      <vt:lpstr>Times New Roman</vt:lpstr>
      <vt:lpstr>Wingdings</vt:lpstr>
      <vt:lpstr>Office Theme</vt:lpstr>
      <vt:lpstr>Dan sigurnijeg interneta</vt:lpstr>
      <vt:lpstr>PowerPoint prezentacija</vt:lpstr>
      <vt:lpstr>Traži se dobrovoljac!</vt:lpstr>
      <vt:lpstr>Pažljivo pročitaj pitanje i reci odgovor za koji misliš da je točan. </vt:lpstr>
      <vt:lpstr>PowerPoint prezentacija</vt:lpstr>
      <vt:lpstr>PowerPoint prezentacija</vt:lpstr>
      <vt:lpstr>PowerPoint prezentacija</vt:lpstr>
      <vt:lpstr>Smijemo li svoje osobne podatke dati nepoznatim ljudima?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Za kraj ponovimo: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Lidija Kralj</dc:creator>
  <cp:lastModifiedBy>Ostali</cp:lastModifiedBy>
  <cp:revision>32</cp:revision>
  <dcterms:created xsi:type="dcterms:W3CDTF">2013-10-09T15:05:33Z</dcterms:created>
  <dcterms:modified xsi:type="dcterms:W3CDTF">2016-02-09T12:52:35Z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0x010100F0C79BA58F43164DA5B74AF1F0A8AEEA</vt:lpwstr>
  </property>
</Properties>
</file>